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6" r:id="rId1"/>
  </p:sldMasterIdLst>
  <p:notesMasterIdLst>
    <p:notesMasterId r:id="rId29"/>
  </p:notesMasterIdLst>
  <p:handoutMasterIdLst>
    <p:handoutMasterId r:id="rId30"/>
  </p:handoutMasterIdLst>
  <p:sldIdLst>
    <p:sldId id="271" r:id="rId2"/>
    <p:sldId id="273" r:id="rId3"/>
    <p:sldId id="272" r:id="rId4"/>
    <p:sldId id="275" r:id="rId5"/>
    <p:sldId id="276" r:id="rId6"/>
    <p:sldId id="274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333" r:id="rId15"/>
    <p:sldId id="334" r:id="rId16"/>
    <p:sldId id="294" r:id="rId17"/>
    <p:sldId id="295" r:id="rId18"/>
    <p:sldId id="301" r:id="rId19"/>
    <p:sldId id="305" r:id="rId20"/>
    <p:sldId id="306" r:id="rId21"/>
    <p:sldId id="307" r:id="rId22"/>
    <p:sldId id="309" r:id="rId23"/>
    <p:sldId id="319" r:id="rId24"/>
    <p:sldId id="321" r:id="rId25"/>
    <p:sldId id="322" r:id="rId26"/>
    <p:sldId id="332" r:id="rId27"/>
    <p:sldId id="270" r:id="rId28"/>
  </p:sldIdLst>
  <p:sldSz cx="9906000" cy="6858000" type="A4"/>
  <p:notesSz cx="6858000" cy="9144000"/>
  <p:embeddedFontLst>
    <p:embeddedFont>
      <p:font typeface="HY울릉도L"/>
      <p:regular r:id="rId31"/>
    </p:embeddedFont>
    <p:embeddedFont>
      <p:font typeface="HY중고딕" panose="02030600000101010101" pitchFamily="18" charset="-127"/>
      <p:regular r:id="rId32"/>
    </p:embeddedFont>
    <p:embeddedFont>
      <p:font typeface="맑은 고딕" panose="020B0503020000020004" pitchFamily="50" charset="-127"/>
      <p:regular r:id="rId33"/>
      <p:bold r:id="rId34"/>
    </p:embeddedFont>
    <p:embeddedFont>
      <p:font typeface="나눔바른고딕" panose="020B0600000101010101" charset="-127"/>
      <p:regular r:id="rId35"/>
      <p:bold r:id="rId36"/>
    </p:embeddedFont>
    <p:embeddedFont>
      <p:font typeface="나눔고딕 ExtraBold" panose="020B0600000101010101" charset="-127"/>
      <p:bold r:id="rId37"/>
    </p:embeddedFont>
    <p:embeddedFont>
      <p:font typeface="HY그래픽M" panose="02030600000101010101" pitchFamily="18" charset="-127"/>
      <p:regular r:id="rId38"/>
    </p:embeddedFont>
    <p:embeddedFont>
      <p:font typeface="HY헤드라인M" panose="02030600000101010101" pitchFamily="18" charset="-127"/>
      <p:regular r:id="rId3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248">
          <p15:clr>
            <a:srgbClr val="A4A3A4"/>
          </p15:clr>
        </p15:guide>
        <p15:guide id="4" orient="horz" pos="3724">
          <p15:clr>
            <a:srgbClr val="A4A3A4"/>
          </p15:clr>
        </p15:guide>
        <p15:guide id="5" pos="5927">
          <p15:clr>
            <a:srgbClr val="A4A3A4"/>
          </p15:clr>
        </p15:guide>
        <p15:guide id="6" pos="243">
          <p15:clr>
            <a:srgbClr val="A4A3A4"/>
          </p15:clr>
        </p15:guide>
        <p15:guide id="7" pos="316">
          <p15:clr>
            <a:srgbClr val="A4A3A4"/>
          </p15:clr>
        </p15:guide>
        <p15:guide id="8" pos="3121">
          <p15:clr>
            <a:srgbClr val="A4A3A4"/>
          </p15:clr>
        </p15:guide>
        <p15:guide id="9" pos="68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EFEF4"/>
    <a:srgbClr val="525252"/>
    <a:srgbClr val="FDFDDF"/>
    <a:srgbClr val="FCFBFA"/>
    <a:srgbClr val="F8F8F6"/>
    <a:srgbClr val="F4F3EE"/>
    <a:srgbClr val="E0E0D8"/>
    <a:srgbClr val="F4F3F2"/>
    <a:srgbClr val="F4F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68" autoAdjust="0"/>
    <p:restoredTop sz="97942" autoAdjust="0"/>
  </p:normalViewPr>
  <p:slideViewPr>
    <p:cSldViewPr snapToGrid="0" showGuides="1">
      <p:cViewPr varScale="1">
        <p:scale>
          <a:sx n="103" d="100"/>
          <a:sy n="103" d="100"/>
        </p:scale>
        <p:origin x="162" y="96"/>
      </p:cViewPr>
      <p:guideLst>
        <p:guide orient="horz" pos="2160"/>
        <p:guide pos="2880"/>
        <p:guide orient="horz" pos="1248"/>
        <p:guide orient="horz" pos="3724"/>
        <p:guide pos="5927"/>
        <p:guide pos="243"/>
        <p:guide pos="316"/>
        <p:guide pos="3121"/>
        <p:guide pos="68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1" d="100"/>
          <a:sy n="51" d="100"/>
        </p:scale>
        <p:origin x="2624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513BA-3E82-4812-9926-DD5B40EAAC2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날짜 개체 틀 5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C2647-C259-4EB5-84B8-93A3F8E54DE7}" type="datetimeFigureOut">
              <a:rPr lang="ko-KR" altLang="en-US" smtClean="0"/>
              <a:pPr/>
              <a:t>2019-06-05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866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795B5-0472-4D80-8478-129F1EF4C459}" type="datetimeFigureOut">
              <a:rPr lang="ko-KR" altLang="en-US" smtClean="0"/>
              <a:pPr/>
              <a:t>2019-06-05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BA348-7E4E-4D91-941B-048E320D1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1254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27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C36C60E-8E5B-404B-AD4F-9516024C1807}" type="slidenum">
              <a:rPr lang="ko-KR" altLang="en-US" smtClean="0">
                <a:latin typeface="굴림" charset="-127"/>
                <a:ea typeface="굴림" charset="-127"/>
              </a:rPr>
              <a:pPr/>
              <a:t>14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97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27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C36C60E-8E5B-404B-AD4F-9516024C1807}" type="slidenum">
              <a:rPr lang="ko-KR" altLang="en-US" smtClean="0">
                <a:latin typeface="굴림" charset="-127"/>
                <a:ea typeface="굴림" charset="-127"/>
              </a:rPr>
              <a:pPr/>
              <a:t>15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9043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48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AF805E6-DD36-48C5-B085-3497AE09C71E}" type="slidenum">
              <a:rPr lang="ko-KR" altLang="en-US" smtClean="0">
                <a:latin typeface="굴림" charset="-127"/>
                <a:ea typeface="굴림" charset="-127"/>
              </a:rPr>
              <a:pPr/>
              <a:t>17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8721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5785F5-731D-40E3-BCDC-35166AAB19BA}" type="slidenum">
              <a:rPr lang="ko-KR" altLang="en-US" smtClean="0">
                <a:latin typeface="굴림" charset="-127"/>
                <a:ea typeface="굴림" charset="-127"/>
              </a:rPr>
              <a:pPr/>
              <a:t>18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8701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5785F5-731D-40E3-BCDC-35166AAB19BA}" type="slidenum">
              <a:rPr lang="ko-KR" altLang="en-US" smtClean="0">
                <a:latin typeface="굴림" charset="-127"/>
                <a:ea typeface="굴림" charset="-127"/>
              </a:rPr>
              <a:pPr/>
              <a:t>19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171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5785F5-731D-40E3-BCDC-35166AAB19BA}" type="slidenum">
              <a:rPr lang="ko-KR" altLang="en-US" smtClean="0">
                <a:latin typeface="굴림" charset="-127"/>
                <a:ea typeface="굴림" charset="-127"/>
              </a:rPr>
              <a:pPr/>
              <a:t>20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4379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5785F5-731D-40E3-BCDC-35166AAB19BA}" type="slidenum">
              <a:rPr lang="ko-KR" altLang="en-US" smtClean="0">
                <a:latin typeface="굴림" charset="-127"/>
                <a:ea typeface="굴림" charset="-127"/>
              </a:rPr>
              <a:pPr/>
              <a:t>21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8081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5785F5-731D-40E3-BCDC-35166AAB19BA}" type="slidenum">
              <a:rPr lang="ko-KR" altLang="en-US" smtClean="0">
                <a:latin typeface="굴림" charset="-127"/>
                <a:ea typeface="굴림" charset="-127"/>
              </a:rPr>
              <a:pPr/>
              <a:t>22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0466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5785F5-731D-40E3-BCDC-35166AAB19BA}" type="slidenum">
              <a:rPr lang="ko-KR" altLang="en-US" smtClean="0">
                <a:latin typeface="굴림" charset="-127"/>
                <a:ea typeface="굴림" charset="-127"/>
              </a:rPr>
              <a:pPr/>
              <a:t>23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41612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5785F5-731D-40E3-BCDC-35166AAB19BA}" type="slidenum">
              <a:rPr lang="ko-KR" altLang="en-US" smtClean="0">
                <a:latin typeface="굴림" charset="-127"/>
                <a:ea typeface="굴림" charset="-127"/>
              </a:rPr>
              <a:pPr/>
              <a:t>24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01871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5785F5-731D-40E3-BCDC-35166AAB19BA}" type="slidenum">
              <a:rPr lang="ko-KR" altLang="en-US" smtClean="0">
                <a:latin typeface="굴림" charset="-127"/>
                <a:ea typeface="굴림" charset="-127"/>
              </a:rPr>
              <a:pPr/>
              <a:t>25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96179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5785F5-731D-40E3-BCDC-35166AAB19BA}" type="slidenum">
              <a:rPr lang="ko-KR" altLang="en-US" smtClean="0">
                <a:latin typeface="굴림" charset="-127"/>
                <a:ea typeface="굴림" charset="-127"/>
              </a:rPr>
              <a:pPr/>
              <a:t>26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531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F715-8328-4BA6-9FB1-C27C81888670}" type="datetime1">
              <a:rPr lang="ko-KR" altLang="en-US" smtClean="0"/>
              <a:pPr/>
              <a:t>2019-06-05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820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E1281-9EB8-4EAB-8137-421752D0D440}" type="datetime1">
              <a:rPr lang="ko-KR" altLang="en-US" smtClean="0"/>
              <a:pPr/>
              <a:t>2019-06-05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7773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A6A27-8082-4077-BE4A-8794CAC512EF}" type="datetime1">
              <a:rPr lang="ko-KR" altLang="en-US" smtClean="0"/>
              <a:pPr/>
              <a:t>2019-06-05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9005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0ED0-4AE7-43B1-8873-56DD1B78A7DE}" type="datetime1">
              <a:rPr lang="ko-KR" altLang="en-US" smtClean="0"/>
              <a:pPr/>
              <a:t>2019-06-05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4336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32D7-3329-46C3-8BF7-88601CF54F90}" type="datetime1">
              <a:rPr lang="ko-KR" altLang="en-US" smtClean="0"/>
              <a:pPr/>
              <a:t>2019-06-05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4001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8B3-05C9-4268-869C-5F450BEE240F}" type="datetime1">
              <a:rPr lang="ko-KR" altLang="en-US" smtClean="0"/>
              <a:pPr/>
              <a:t>2019-06-05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569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CE03-AAA9-4195-8787-DB9149207D0A}" type="datetime1">
              <a:rPr lang="ko-KR" altLang="en-US" smtClean="0"/>
              <a:pPr/>
              <a:t>2019-06-05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1535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A8395-0A8B-468E-82BB-2B0B9A232876}" type="datetime1">
              <a:rPr lang="ko-KR" altLang="en-US" smtClean="0"/>
              <a:pPr/>
              <a:t>2019-06-05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8657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188E0-9366-411C-942D-668E94CA0898}" type="datetime1">
              <a:rPr lang="ko-KR" altLang="en-US" smtClean="0"/>
              <a:pPr/>
              <a:t>2019-06-05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110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8C838-77E1-4069-A1CF-2511CE37591F}" type="datetime1">
              <a:rPr lang="ko-KR" altLang="en-US" smtClean="0"/>
              <a:pPr/>
              <a:t>2019-06-05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629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ADEF3-4AC8-40E5-8EC6-A6A4A4FDA7E5}" type="datetime1">
              <a:rPr lang="ko-KR" altLang="en-US" smtClean="0"/>
              <a:pPr/>
              <a:t>2019-06-05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534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5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3757E-AC76-4E0B-8120-DFC2F085A94E}" type="datetime1">
              <a:rPr lang="ko-KR" altLang="en-US" smtClean="0"/>
              <a:pPr/>
              <a:t>2019-06-05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9EC6C-4145-4527-B052-BF633A9807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659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g"/><Relationship Id="rId4" Type="http://schemas.openxmlformats.org/officeDocument/2006/relationships/image" Target="../media/image7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12" Type="http://schemas.openxmlformats.org/officeDocument/2006/relationships/image" Target="../media/image9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11" Type="http://schemas.openxmlformats.org/officeDocument/2006/relationships/image" Target="../media/image91.jpeg"/><Relationship Id="rId5" Type="http://schemas.openxmlformats.org/officeDocument/2006/relationships/image" Target="../media/image85.jpeg"/><Relationship Id="rId10" Type="http://schemas.openxmlformats.org/officeDocument/2006/relationships/image" Target="../media/image90.jpeg"/><Relationship Id="rId4" Type="http://schemas.openxmlformats.org/officeDocument/2006/relationships/image" Target="../media/image84.jpeg"/><Relationship Id="rId9" Type="http://schemas.openxmlformats.org/officeDocument/2006/relationships/image" Target="../media/image8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5" Type="http://schemas.openxmlformats.org/officeDocument/2006/relationships/image" Target="../media/image98.jpg"/><Relationship Id="rId4" Type="http://schemas.openxmlformats.org/officeDocument/2006/relationships/image" Target="../media/image9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9906000" cy="26013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47252" y="1537824"/>
            <a:ext cx="6377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b="1" spc="-150" dirty="0" smtClean="0">
                <a:solidFill>
                  <a:schemeClr val="accent2"/>
                </a:solidFill>
                <a:latin typeface="HY울릉도L" pitchFamily="18" charset="-127"/>
                <a:ea typeface="HY울릉도L" pitchFamily="18" charset="-127"/>
              </a:rPr>
              <a:t>㈜</a:t>
            </a:r>
            <a:r>
              <a:rPr lang="ko-KR" altLang="en-US" sz="3000" b="1" spc="-150" dirty="0" err="1" smtClean="0">
                <a:solidFill>
                  <a:schemeClr val="accent2"/>
                </a:solidFill>
                <a:latin typeface="HY울릉도L" pitchFamily="18" charset="-127"/>
                <a:ea typeface="HY울릉도L" pitchFamily="18" charset="-127"/>
              </a:rPr>
              <a:t>에프웍스</a:t>
            </a:r>
            <a:r>
              <a:rPr lang="ko-KR" altLang="en-US" sz="3000" b="1" spc="-150" dirty="0" smtClean="0">
                <a:solidFill>
                  <a:schemeClr val="accent2"/>
                </a:solidFill>
                <a:latin typeface="HY울릉도L" pitchFamily="18" charset="-127"/>
                <a:ea typeface="HY울릉도L" pitchFamily="18" charset="-127"/>
              </a:rPr>
              <a:t> 길상 </a:t>
            </a:r>
            <a:r>
              <a:rPr lang="ko-KR" altLang="en-US" sz="3000" b="1" spc="-150" dirty="0" smtClean="0">
                <a:solidFill>
                  <a:schemeClr val="accent2"/>
                </a:solidFill>
                <a:latin typeface="HY울릉도L" pitchFamily="18" charset="-127"/>
                <a:ea typeface="HY울릉도L" pitchFamily="18" charset="-127"/>
              </a:rPr>
              <a:t>吉 相</a:t>
            </a:r>
            <a:r>
              <a:rPr lang="ko-KR" altLang="en-US" sz="3000" b="1" spc="-150" dirty="0" smtClean="0">
                <a:solidFill>
                  <a:schemeClr val="accent2"/>
                </a:solidFill>
                <a:latin typeface="나눔바른고딕 Light" pitchFamily="50" charset="-127"/>
                <a:ea typeface="나눔바른고딕 Light" pitchFamily="50" charset="-127"/>
              </a:rPr>
              <a:t> </a:t>
            </a:r>
            <a:r>
              <a:rPr lang="en-US" altLang="ko-KR" sz="3600" b="1" spc="-150" dirty="0" smtClean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 </a:t>
            </a:r>
            <a:r>
              <a:rPr lang="en-US" altLang="ko-KR" b="1" spc="-150" dirty="0" smtClean="0">
                <a:latin typeface="HY중고딕" pitchFamily="18" charset="-127"/>
                <a:ea typeface="HY중고딕" pitchFamily="18" charset="-127"/>
              </a:rPr>
              <a:t>KITCHEN &amp; FURNITURE</a:t>
            </a:r>
            <a:endParaRPr lang="ko-KR" altLang="en-US" b="1" spc="-150" dirty="0"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5942" y="2184155"/>
            <a:ext cx="41952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ea"/>
                <a:ea typeface="+mj-ea"/>
              </a:rPr>
              <a:t>지명원</a:t>
            </a:r>
            <a:endParaRPr lang="en-US" altLang="ko-KR" sz="1600" b="1" dirty="0">
              <a:latin typeface="+mj-ea"/>
              <a:ea typeface="+mj-ea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1310"/>
            <a:ext cx="9906000" cy="425668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42" y="868507"/>
            <a:ext cx="1535228" cy="77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4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521608" y="249735"/>
            <a:ext cx="11176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b="1" spc="-150" dirty="0" smtClean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목  차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17764" y="1364347"/>
            <a:ext cx="50847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2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1_</a:t>
            </a:r>
            <a:endParaRPr lang="ko-KR" altLang="en-US" sz="2400" b="1" u="sng" dirty="0">
              <a:solidFill>
                <a:schemeClr val="bg2">
                  <a:lumMod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17764" y="2086101"/>
            <a:ext cx="50847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2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2_</a:t>
            </a:r>
            <a:endParaRPr lang="ko-KR" altLang="en-US" sz="2400" b="1" dirty="0">
              <a:solidFill>
                <a:schemeClr val="bg2">
                  <a:lumMod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7764" y="4678806"/>
            <a:ext cx="50847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2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3_</a:t>
            </a:r>
            <a:endParaRPr lang="ko-KR" altLang="en-US" sz="2400" b="1" dirty="0">
              <a:solidFill>
                <a:schemeClr val="bg2">
                  <a:lumMod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17764" y="5403280"/>
            <a:ext cx="50847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2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4_</a:t>
            </a:r>
            <a:endParaRPr lang="ko-KR" altLang="en-US" sz="2400" b="1" dirty="0">
              <a:solidFill>
                <a:schemeClr val="bg2">
                  <a:lumMod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383064" y="1459057"/>
            <a:ext cx="877163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지명원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393549" y="2166487"/>
            <a:ext cx="110799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회사현황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393401" y="4816889"/>
            <a:ext cx="218521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공사 수행 실적현황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93253" y="5471155"/>
            <a:ext cx="145424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PORTFOLIO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502228" y="2656112"/>
            <a:ext cx="3200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인사말</a:t>
            </a:r>
            <a:endParaRPr lang="en-US" altLang="ko-K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회사개요</a:t>
            </a:r>
            <a:endParaRPr lang="en-US" altLang="ko-K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/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   -Vision of 21 Century</a:t>
            </a:r>
          </a:p>
          <a:p>
            <a:pPr marL="342900" indent="-342900"/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   -Forecast of 2019</a:t>
            </a:r>
          </a:p>
          <a:p>
            <a:pPr marL="342900" indent="-342900"/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3. 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회사 조직 구성</a:t>
            </a:r>
            <a:endParaRPr lang="en-US" altLang="ko-K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/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4. 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연혁</a:t>
            </a:r>
            <a:endParaRPr lang="en-US" altLang="ko-K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 marL="342900" indent="-342900"/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5. 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사업자 등록증 및 공장</a:t>
            </a:r>
          </a:p>
        </p:txBody>
      </p:sp>
      <p:grpSp>
        <p:nvGrpSpPr>
          <p:cNvPr id="58" name="그룹 57"/>
          <p:cNvGrpSpPr/>
          <p:nvPr/>
        </p:nvGrpSpPr>
        <p:grpSpPr>
          <a:xfrm rot="10800000">
            <a:off x="5258781" y="1781175"/>
            <a:ext cx="3456594" cy="4048122"/>
            <a:chOff x="5630453" y="1805186"/>
            <a:chExt cx="3624016" cy="4292301"/>
          </a:xfrm>
        </p:grpSpPr>
        <p:sp>
          <p:nvSpPr>
            <p:cNvPr id="59" name="육각형 58"/>
            <p:cNvSpPr/>
            <p:nvPr/>
          </p:nvSpPr>
          <p:spPr>
            <a:xfrm rot="5400000">
              <a:off x="7022078" y="1908611"/>
              <a:ext cx="1591155" cy="1384305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60" name="그룹 32"/>
            <p:cNvGrpSpPr/>
            <p:nvPr/>
          </p:nvGrpSpPr>
          <p:grpSpPr>
            <a:xfrm>
              <a:off x="5630453" y="1805186"/>
              <a:ext cx="1384305" cy="1591155"/>
              <a:chOff x="1658438" y="2434"/>
              <a:chExt cx="1384305" cy="1591155"/>
            </a:xfrm>
          </p:grpSpPr>
          <p:sp>
            <p:nvSpPr>
              <p:cNvPr id="73" name="육각형 72"/>
              <p:cNvSpPr/>
              <p:nvPr/>
            </p:nvSpPr>
            <p:spPr>
              <a:xfrm rot="5400000">
                <a:off x="1555013" y="105859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4" name="육각형 6"/>
              <p:cNvSpPr/>
              <p:nvPr/>
            </p:nvSpPr>
            <p:spPr>
              <a:xfrm>
                <a:off x="1874159" y="250389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61" name="그룹 33"/>
            <p:cNvGrpSpPr/>
            <p:nvPr/>
          </p:nvGrpSpPr>
          <p:grpSpPr>
            <a:xfrm>
              <a:off x="6375114" y="3155759"/>
              <a:ext cx="1384305" cy="1591155"/>
              <a:chOff x="2403099" y="1353007"/>
              <a:chExt cx="1384305" cy="1591155"/>
            </a:xfrm>
          </p:grpSpPr>
          <p:sp>
            <p:nvSpPr>
              <p:cNvPr id="71" name="육각형 70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2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62" name="그룹 34"/>
            <p:cNvGrpSpPr/>
            <p:nvPr/>
          </p:nvGrpSpPr>
          <p:grpSpPr>
            <a:xfrm>
              <a:off x="7870164" y="3155759"/>
              <a:ext cx="1384305" cy="1591155"/>
              <a:chOff x="3898149" y="1353007"/>
              <a:chExt cx="1384305" cy="1591155"/>
            </a:xfrm>
          </p:grpSpPr>
          <p:sp>
            <p:nvSpPr>
              <p:cNvPr id="69" name="육각형 68"/>
              <p:cNvSpPr/>
              <p:nvPr/>
            </p:nvSpPr>
            <p:spPr>
              <a:xfrm rot="5400000">
                <a:off x="379472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0" name="육각형 10"/>
              <p:cNvSpPr/>
              <p:nvPr/>
            </p:nvSpPr>
            <p:spPr>
              <a:xfrm>
                <a:off x="411387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63" name="그룹 35"/>
            <p:cNvGrpSpPr/>
            <p:nvPr/>
          </p:nvGrpSpPr>
          <p:grpSpPr>
            <a:xfrm>
              <a:off x="7125503" y="4506332"/>
              <a:ext cx="1384305" cy="1591155"/>
              <a:chOff x="3153488" y="2703580"/>
              <a:chExt cx="1384305" cy="1591155"/>
            </a:xfrm>
          </p:grpSpPr>
          <p:sp>
            <p:nvSpPr>
              <p:cNvPr id="67" name="육각형 66"/>
              <p:cNvSpPr/>
              <p:nvPr/>
            </p:nvSpPr>
            <p:spPr>
              <a:xfrm rot="5400000">
                <a:off x="305006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8" name="육각형 12"/>
              <p:cNvSpPr/>
              <p:nvPr/>
            </p:nvSpPr>
            <p:spPr>
              <a:xfrm>
                <a:off x="336920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64" name="그룹 36"/>
            <p:cNvGrpSpPr/>
            <p:nvPr/>
          </p:nvGrpSpPr>
          <p:grpSpPr>
            <a:xfrm>
              <a:off x="5630453" y="4506332"/>
              <a:ext cx="1384305" cy="1591155"/>
              <a:chOff x="1658438" y="2703580"/>
              <a:chExt cx="1384305" cy="1591155"/>
            </a:xfrm>
          </p:grpSpPr>
          <p:sp>
            <p:nvSpPr>
              <p:cNvPr id="65" name="육각형 64"/>
              <p:cNvSpPr/>
              <p:nvPr/>
            </p:nvSpPr>
            <p:spPr>
              <a:xfrm rot="5400000">
                <a:off x="155501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6" name="육각형 14"/>
              <p:cNvSpPr/>
              <p:nvPr/>
            </p:nvSpPr>
            <p:spPr>
              <a:xfrm>
                <a:off x="187415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690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2751" y="249735"/>
            <a:ext cx="147668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b="1" spc="-150" dirty="0" smtClean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지 명 원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61783" y="1582809"/>
            <a:ext cx="6003699" cy="15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857" tIns="40929" rIns="81857" bIns="40929">
            <a:spAutoFit/>
          </a:bodyPr>
          <a:lstStyle/>
          <a:p>
            <a:pPr marL="306388" indent="-306388" algn="ctr" defTabSz="933450">
              <a:spcBef>
                <a:spcPct val="50000"/>
              </a:spcBef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귀사의 </a:t>
            </a: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가구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공사 </a:t>
            </a: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업무를 도급 수행하고자</a:t>
            </a:r>
            <a:r>
              <a:rPr lang="en-US" altLang="ko-KR" sz="1400" b="1" dirty="0" smtClean="0">
                <a:latin typeface="굴림" pitchFamily="50" charset="-127"/>
                <a:ea typeface="굴림" pitchFamily="50" charset="-127"/>
              </a:rPr>
              <a:t> </a:t>
            </a:r>
          </a:p>
          <a:p>
            <a:pPr marL="306388" indent="-306388" algn="ctr" defTabSz="933450">
              <a:spcBef>
                <a:spcPct val="50000"/>
              </a:spcBef>
            </a:pPr>
            <a:endParaRPr lang="en-US" altLang="ko-KR" sz="1400" b="1" dirty="0" smtClean="0">
              <a:latin typeface="굴림" pitchFamily="50" charset="-127"/>
              <a:ea typeface="굴림" pitchFamily="50" charset="-127"/>
            </a:endParaRPr>
          </a:p>
          <a:p>
            <a:pPr marL="306388" indent="-306388" algn="ctr" defTabSz="933450">
              <a:spcBef>
                <a:spcPct val="50000"/>
              </a:spcBef>
            </a:pP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다음과 같이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서류를 </a:t>
            </a: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갖추어</a:t>
            </a:r>
            <a:r>
              <a:rPr lang="en-US" altLang="ko-KR" sz="1400" b="1" dirty="0" smtClean="0"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지명원을 제출하오니</a:t>
            </a:r>
            <a:endParaRPr lang="en-US" altLang="ko-KR" sz="1400" b="1" dirty="0" smtClean="0">
              <a:latin typeface="굴림" pitchFamily="50" charset="-127"/>
              <a:ea typeface="굴림" pitchFamily="50" charset="-127"/>
            </a:endParaRPr>
          </a:p>
          <a:p>
            <a:pPr marL="306388" indent="-306388" algn="ctr" defTabSz="933450">
              <a:spcBef>
                <a:spcPct val="50000"/>
              </a:spcBef>
            </a:pP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 </a:t>
            </a:r>
            <a:endParaRPr lang="en-US" altLang="ko-KR" sz="1400" b="1" dirty="0" smtClean="0">
              <a:latin typeface="굴림" pitchFamily="50" charset="-127"/>
              <a:ea typeface="굴림" pitchFamily="50" charset="-127"/>
            </a:endParaRPr>
          </a:p>
          <a:p>
            <a:pPr marL="306388" indent="-306388" algn="ctr" defTabSz="933450">
              <a:spcBef>
                <a:spcPct val="50000"/>
              </a:spcBef>
            </a:pP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심사하여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지명하여 주시기 바랍니다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055998" y="3511157"/>
            <a:ext cx="1794005" cy="267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857" tIns="40929" rIns="81857" bIns="40929">
            <a:spAutoFit/>
          </a:bodyPr>
          <a:lstStyle/>
          <a:p>
            <a:pPr marL="306388" indent="-306388" algn="r" defTabSz="933450">
              <a:spcBef>
                <a:spcPct val="50000"/>
              </a:spcBef>
            </a:pPr>
            <a:r>
              <a:rPr lang="en-US" altLang="ko-KR" sz="1200" b="1" dirty="0" smtClean="0">
                <a:latin typeface="굴림" pitchFamily="50" charset="-127"/>
                <a:ea typeface="굴림" pitchFamily="50" charset="-127"/>
              </a:rPr>
              <a:t>2019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</a:rPr>
              <a:t>년    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</a:rPr>
              <a:t>6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</a:rPr>
              <a:t>월  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</a:rPr>
              <a:t>  5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</a:rPr>
              <a:t>일</a:t>
            </a:r>
            <a:endParaRPr lang="ko-KR" altLang="en-US" sz="1200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568829" y="6583363"/>
            <a:ext cx="5435600" cy="304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1857" tIns="40929" rIns="81857" bIns="40929">
            <a:spAutoFit/>
          </a:bodyPr>
          <a:lstStyle/>
          <a:p>
            <a:pPr defTabSz="933450">
              <a:lnSpc>
                <a:spcPct val="120000"/>
              </a:lnSpc>
              <a:spcBef>
                <a:spcPct val="50000"/>
              </a:spcBef>
              <a:defRPr/>
            </a:pPr>
            <a:r>
              <a:rPr lang="ko-KR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L" pitchFamily="18" charset="-127"/>
                <a:ea typeface="HY울릉도L" pitchFamily="18" charset="-127"/>
              </a:rPr>
              <a:t>경기도 남양주시 </a:t>
            </a:r>
            <a:r>
              <a:rPr lang="ko-KR" altLang="en-US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L" pitchFamily="18" charset="-127"/>
                <a:ea typeface="HY울릉도L" pitchFamily="18" charset="-127"/>
              </a:rPr>
              <a:t>와부읍</a:t>
            </a:r>
            <a:r>
              <a:rPr lang="en-US" altLang="ko-K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L" pitchFamily="18" charset="-127"/>
                <a:ea typeface="HY울릉도L" pitchFamily="18" charset="-127"/>
              </a:rPr>
              <a:t>수레로 </a:t>
            </a:r>
            <a:r>
              <a:rPr lang="en-US" altLang="ko-K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L" pitchFamily="18" charset="-127"/>
                <a:ea typeface="HY울릉도L" pitchFamily="18" charset="-127"/>
              </a:rPr>
              <a:t>549  </a:t>
            </a:r>
            <a:r>
              <a:rPr lang="en-US" altLang="ko-KR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L" pitchFamily="18" charset="-127"/>
                <a:ea typeface="HY울릉도L" pitchFamily="18" charset="-127"/>
              </a:rPr>
              <a:t>TEL </a:t>
            </a:r>
            <a:r>
              <a:rPr lang="en-US" altLang="ko-KR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L" pitchFamily="18" charset="-127"/>
                <a:ea typeface="HY울릉도L" pitchFamily="18" charset="-127"/>
              </a:rPr>
              <a:t>: 031)521-7366 , FAX  031)521-7361</a:t>
            </a:r>
            <a:endParaRPr lang="en-US" altLang="ko-KR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055998" y="4578994"/>
            <a:ext cx="1943100" cy="29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857" tIns="40929" rIns="81857" bIns="40929">
            <a:spAutoFit/>
          </a:bodyPr>
          <a:lstStyle>
            <a:lvl1pPr defTabSz="9334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334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334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334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334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ko-KR" altLang="en-US" sz="1400" b="1" dirty="0" smtClean="0">
                <a:latin typeface="HY울릉도L" pitchFamily="18" charset="-127"/>
                <a:ea typeface="HY울릉도L" pitchFamily="18" charset="-127"/>
              </a:rPr>
              <a:t>대표 이사   이 경 실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358776" y="5745491"/>
            <a:ext cx="55245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857" tIns="40929" rIns="81857" bIns="40929">
            <a:spAutoFit/>
          </a:bodyPr>
          <a:lstStyle>
            <a:lvl1pPr defTabSz="9334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334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334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334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334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ko-KR" altLang="en-US" sz="1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L" pitchFamily="18" charset="-127"/>
                <a:ea typeface="HY울릉도L" pitchFamily="18" charset="-127"/>
              </a:rPr>
              <a:t>귀 하</a:t>
            </a: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599657" y="6020793"/>
            <a:ext cx="2706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굴림" pitchFamily="50" charset="-127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3737905" y="4004655"/>
            <a:ext cx="21866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L" pitchFamily="18" charset="-127"/>
                <a:ea typeface="HY울릉도L" pitchFamily="18" charset="-127"/>
              </a:rPr>
              <a:t>㈜ </a:t>
            </a:r>
            <a:r>
              <a:rPr lang="ko-KR" alt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L" pitchFamily="18" charset="-127"/>
                <a:ea typeface="HY울릉도L" pitchFamily="18" charset="-127"/>
              </a:rPr>
              <a:t>에프웍스</a:t>
            </a: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L" pitchFamily="18" charset="-127"/>
                <a:ea typeface="HY울릉도L" pitchFamily="18" charset="-127"/>
              </a:rPr>
              <a:t> 길상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438" y="3944197"/>
            <a:ext cx="986676" cy="50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9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2751" y="249735"/>
            <a:ext cx="147668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b="1" spc="-150" dirty="0" smtClean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인 사 말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925436" y="1597625"/>
            <a:ext cx="6454615" cy="385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857" tIns="40929" rIns="81857" bIns="40929">
            <a:spAutoFit/>
          </a:bodyPr>
          <a:lstStyle>
            <a:lvl1pPr defTabSz="9334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334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334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334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334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ko-KR" altLang="en-US" sz="1400" b="1" dirty="0" smtClean="0"/>
              <a:t>고도로  발전해가는  현대 사회는  발전된  기술과  시공 내용</a:t>
            </a:r>
            <a:r>
              <a:rPr lang="en-US" altLang="ko-KR" sz="1400" b="1" dirty="0" smtClean="0"/>
              <a:t>,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ko-KR" altLang="en-US" sz="1400" b="1" dirty="0" smtClean="0"/>
              <a:t>개선된  환경 문화를  끊임없이  요구하고  있습니다</a:t>
            </a:r>
            <a:r>
              <a:rPr lang="en-US" altLang="ko-KR" sz="1400" b="1" dirty="0" smtClean="0"/>
              <a:t>.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US" altLang="ko-KR" sz="1400" b="1" dirty="0" smtClean="0"/>
          </a:p>
          <a:p>
            <a:pPr eaLnBrk="1" hangingPunct="1">
              <a:spcBef>
                <a:spcPct val="50000"/>
              </a:spcBef>
              <a:defRPr/>
            </a:pPr>
            <a:r>
              <a:rPr lang="ko-KR" altLang="en-US" sz="1400" b="1" dirty="0" smtClean="0"/>
              <a:t>이러한 욕구를  충족시키고자  저희 주식회사 </a:t>
            </a:r>
            <a:r>
              <a:rPr lang="ko-KR" altLang="en-US" sz="1400" b="1" dirty="0" err="1" smtClean="0"/>
              <a:t>에프웍스</a:t>
            </a:r>
            <a:r>
              <a:rPr lang="ko-KR" altLang="en-US" sz="1400" b="1" dirty="0" smtClean="0"/>
              <a:t> 길상 전 직원은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ko-KR" altLang="en-US" sz="1400" b="1" dirty="0" smtClean="0"/>
              <a:t>창조적인  가구 및 인테리어는  물론 </a:t>
            </a:r>
            <a:endParaRPr lang="en-US" altLang="ko-KR" sz="1400" b="1" dirty="0" smtClean="0"/>
          </a:p>
          <a:p>
            <a:pPr eaLnBrk="1" hangingPunct="1">
              <a:spcBef>
                <a:spcPct val="50000"/>
              </a:spcBef>
              <a:defRPr/>
            </a:pPr>
            <a:r>
              <a:rPr lang="ko-KR" altLang="en-US" sz="1400" b="1" dirty="0" smtClean="0"/>
              <a:t>실생활에  맞는 경제적인 디자인과  설계</a:t>
            </a:r>
            <a:r>
              <a:rPr lang="en-US" altLang="ko-KR" sz="1400" b="1" dirty="0" smtClean="0"/>
              <a:t>,  </a:t>
            </a:r>
            <a:r>
              <a:rPr lang="ko-KR" altLang="en-US" sz="1400" b="1" dirty="0" smtClean="0"/>
              <a:t>시공에  이르기까지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ko-KR" altLang="en-US" sz="1400" b="1" dirty="0" smtClean="0"/>
              <a:t>탁월한 사명감을  바탕으로  최선의  노력을  다하여  여러분의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ko-KR" altLang="en-US" sz="1400" b="1" dirty="0" smtClean="0"/>
              <a:t>신뢰를  얻고자  노력하고  있습니다</a:t>
            </a:r>
            <a:r>
              <a:rPr lang="en-US" altLang="ko-KR" sz="1400" b="1" dirty="0" smtClean="0"/>
              <a:t>.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US" altLang="ko-KR" sz="1400" b="1" dirty="0" smtClean="0"/>
          </a:p>
          <a:p>
            <a:pPr eaLnBrk="1" hangingPunct="1">
              <a:spcBef>
                <a:spcPct val="50000"/>
              </a:spcBef>
              <a:defRPr/>
            </a:pPr>
            <a:r>
              <a:rPr lang="ko-KR" altLang="en-US" sz="1400" b="1" dirty="0" smtClean="0"/>
              <a:t>저희 전 직원은 보다  새롭고  창조적인  기술과  혁신적인  기업 정신을  토대로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ko-KR" altLang="en-US" sz="1400" b="1" dirty="0" smtClean="0"/>
              <a:t>고객의 요구에 따른  보다  정확하고  일관성 있는 책임 설계</a:t>
            </a:r>
            <a:r>
              <a:rPr lang="en-US" altLang="ko-KR" sz="1400" b="1" dirty="0" smtClean="0"/>
              <a:t>,  </a:t>
            </a:r>
            <a:r>
              <a:rPr lang="ko-KR" altLang="en-US" sz="1400" b="1" dirty="0" smtClean="0"/>
              <a:t>시공으로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ko-KR" altLang="en-US" sz="1400" b="1" dirty="0" smtClean="0"/>
              <a:t>고객 여러분의  기대에  부응하겠습니다</a:t>
            </a:r>
            <a:r>
              <a:rPr lang="en-US" altLang="ko-KR" sz="1400" b="1" dirty="0" smtClean="0"/>
              <a:t>.  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6294372" y="5818320"/>
            <a:ext cx="2227440" cy="41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20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㈜ </a:t>
            </a:r>
            <a:r>
              <a:rPr lang="ko-KR" altLang="en-US" sz="2000" b="1" dirty="0" err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에프웍스</a:t>
            </a:r>
            <a:r>
              <a:rPr lang="ko-KR" altLang="en-US" sz="20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 길상</a:t>
            </a:r>
          </a:p>
        </p:txBody>
      </p:sp>
      <p:grpSp>
        <p:nvGrpSpPr>
          <p:cNvPr id="34" name="그룹 16"/>
          <p:cNvGrpSpPr/>
          <p:nvPr/>
        </p:nvGrpSpPr>
        <p:grpSpPr>
          <a:xfrm>
            <a:off x="8929830" y="142876"/>
            <a:ext cx="816566" cy="909748"/>
            <a:chOff x="5630453" y="1805186"/>
            <a:chExt cx="3624016" cy="4292301"/>
          </a:xfrm>
        </p:grpSpPr>
        <p:sp>
          <p:nvSpPr>
            <p:cNvPr id="35" name="육각형 34"/>
            <p:cNvSpPr/>
            <p:nvPr/>
          </p:nvSpPr>
          <p:spPr>
            <a:xfrm rot="5400000">
              <a:off x="7022078" y="1908611"/>
              <a:ext cx="1591155" cy="1384305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6" name="그룹 32"/>
            <p:cNvGrpSpPr/>
            <p:nvPr/>
          </p:nvGrpSpPr>
          <p:grpSpPr>
            <a:xfrm>
              <a:off x="5630453" y="1805186"/>
              <a:ext cx="1384305" cy="1591155"/>
              <a:chOff x="1658438" y="2434"/>
              <a:chExt cx="1384305" cy="1591155"/>
            </a:xfrm>
          </p:grpSpPr>
          <p:sp>
            <p:nvSpPr>
              <p:cNvPr id="49" name="육각형 48"/>
              <p:cNvSpPr/>
              <p:nvPr/>
            </p:nvSpPr>
            <p:spPr>
              <a:xfrm rot="5400000">
                <a:off x="1555013" y="105859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0" name="육각형 6"/>
              <p:cNvSpPr/>
              <p:nvPr/>
            </p:nvSpPr>
            <p:spPr>
              <a:xfrm>
                <a:off x="1874159" y="250389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37" name="그룹 33"/>
            <p:cNvGrpSpPr/>
            <p:nvPr/>
          </p:nvGrpSpPr>
          <p:grpSpPr>
            <a:xfrm>
              <a:off x="6375114" y="3155759"/>
              <a:ext cx="1384305" cy="1591155"/>
              <a:chOff x="2403099" y="1353007"/>
              <a:chExt cx="1384305" cy="1591155"/>
            </a:xfrm>
          </p:grpSpPr>
          <p:sp>
            <p:nvSpPr>
              <p:cNvPr id="47" name="육각형 46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8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38" name="그룹 34"/>
            <p:cNvGrpSpPr/>
            <p:nvPr/>
          </p:nvGrpSpPr>
          <p:grpSpPr>
            <a:xfrm>
              <a:off x="7870164" y="3155759"/>
              <a:ext cx="1384305" cy="1591155"/>
              <a:chOff x="3898149" y="1353007"/>
              <a:chExt cx="1384305" cy="1591155"/>
            </a:xfrm>
          </p:grpSpPr>
          <p:sp>
            <p:nvSpPr>
              <p:cNvPr id="45" name="육각형 44"/>
              <p:cNvSpPr/>
              <p:nvPr/>
            </p:nvSpPr>
            <p:spPr>
              <a:xfrm rot="5400000">
                <a:off x="379472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6" name="육각형 10"/>
              <p:cNvSpPr/>
              <p:nvPr/>
            </p:nvSpPr>
            <p:spPr>
              <a:xfrm>
                <a:off x="411387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39" name="그룹 35"/>
            <p:cNvGrpSpPr/>
            <p:nvPr/>
          </p:nvGrpSpPr>
          <p:grpSpPr>
            <a:xfrm>
              <a:off x="7125503" y="4506332"/>
              <a:ext cx="1384305" cy="1591155"/>
              <a:chOff x="3153488" y="2703580"/>
              <a:chExt cx="1384305" cy="1591155"/>
            </a:xfrm>
          </p:grpSpPr>
          <p:sp>
            <p:nvSpPr>
              <p:cNvPr id="43" name="육각형 42"/>
              <p:cNvSpPr/>
              <p:nvPr/>
            </p:nvSpPr>
            <p:spPr>
              <a:xfrm rot="5400000">
                <a:off x="305006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4" name="육각형 12"/>
              <p:cNvSpPr/>
              <p:nvPr/>
            </p:nvSpPr>
            <p:spPr>
              <a:xfrm>
                <a:off x="336920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40" name="그룹 36"/>
            <p:cNvGrpSpPr/>
            <p:nvPr/>
          </p:nvGrpSpPr>
          <p:grpSpPr>
            <a:xfrm>
              <a:off x="5630453" y="4506332"/>
              <a:ext cx="1384305" cy="1591155"/>
              <a:chOff x="1658438" y="2703580"/>
              <a:chExt cx="1384305" cy="1591155"/>
            </a:xfrm>
          </p:grpSpPr>
          <p:sp>
            <p:nvSpPr>
              <p:cNvPr id="41" name="육각형 40"/>
              <p:cNvSpPr/>
              <p:nvPr/>
            </p:nvSpPr>
            <p:spPr>
              <a:xfrm rot="5400000">
                <a:off x="155501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2" name="육각형 14"/>
              <p:cNvSpPr/>
              <p:nvPr/>
            </p:nvSpPr>
            <p:spPr>
              <a:xfrm>
                <a:off x="187415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1424" y="5818320"/>
            <a:ext cx="903878" cy="45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9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2751" y="249735"/>
            <a:ext cx="17283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b="1" spc="-150" dirty="0" smtClean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회사 개요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1334377" y="1533240"/>
            <a:ext cx="1368425" cy="360363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ko-KR" altLang="en-US" sz="1400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회 사 명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1334377" y="2109503"/>
            <a:ext cx="1368425" cy="360362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ko-KR" altLang="en-US" sz="1400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대표이사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1334377" y="2685765"/>
            <a:ext cx="1368425" cy="360363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ko-KR" altLang="en-US" sz="1400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주      소</a:t>
            </a: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1334377" y="3260440"/>
            <a:ext cx="1368425" cy="360363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ko-KR" altLang="en-US" sz="140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연 락 처</a:t>
            </a: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1334377" y="3836703"/>
            <a:ext cx="1368425" cy="360362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ko-KR" altLang="en-US" sz="140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자 본 금</a:t>
            </a: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>
            <a:off x="1334377" y="4628865"/>
            <a:ext cx="1368425" cy="360363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ko-KR" altLang="en-US" sz="1400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업태 및 업종 </a:t>
            </a:r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1334377" y="5636928"/>
            <a:ext cx="1368425" cy="360362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ko-KR" altLang="en-US" sz="1400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주요사업내용</a:t>
            </a: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3277477" y="1533240"/>
            <a:ext cx="4897437" cy="3603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en-US" altLang="ko-KR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주식회사  </a:t>
            </a:r>
            <a:r>
              <a:rPr lang="ko-KR" altLang="en-US" sz="1400" dirty="0" err="1" smtClean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에프웍스</a:t>
            </a:r>
            <a:r>
              <a:rPr lang="ko-KR" altLang="en-US" sz="1400" dirty="0" smtClean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길상</a:t>
            </a:r>
            <a:endParaRPr lang="ko-KR" altLang="en-US" sz="1400" dirty="0">
              <a:solidFill>
                <a:srgbClr val="66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3277477" y="2109503"/>
            <a:ext cx="4897437" cy="3603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en-US" altLang="ko-KR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400" b="1" dirty="0" smtClean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이 경 실</a:t>
            </a:r>
            <a:endParaRPr lang="ko-KR" altLang="en-US" sz="1400" b="1" dirty="0">
              <a:solidFill>
                <a:srgbClr val="66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3277477" y="2685765"/>
            <a:ext cx="4897437" cy="3603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en-US" altLang="ko-KR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경기도 남양주시 </a:t>
            </a:r>
            <a:r>
              <a:rPr lang="ko-KR" altLang="en-US" sz="1400" b="1" dirty="0" err="1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와부읍</a:t>
            </a:r>
            <a:r>
              <a:rPr lang="ko-KR" altLang="en-US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 수레로 </a:t>
            </a:r>
            <a:r>
              <a:rPr lang="en-US" altLang="ko-KR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549 </a:t>
            </a:r>
            <a:endParaRPr lang="ko-KR" altLang="en-US" sz="1200" b="1" dirty="0">
              <a:solidFill>
                <a:srgbClr val="66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3277477" y="3260440"/>
            <a:ext cx="4897437" cy="3603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en-US" altLang="ko-KR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 TEL : 031)521-7366 , FAX  031)521-7361</a:t>
            </a:r>
          </a:p>
        </p:txBody>
      </p:sp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3277477" y="3838290"/>
            <a:ext cx="4897437" cy="3603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en-US" altLang="ko-KR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 </a:t>
            </a:r>
            <a:r>
              <a:rPr lang="en-US" altLang="ko-KR" sz="1400" b="1" dirty="0" smtClean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150,000,000</a:t>
            </a:r>
            <a:r>
              <a:rPr lang="ko-KR" altLang="en-US" sz="1400" b="1" dirty="0" smtClean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원</a:t>
            </a:r>
            <a:endParaRPr lang="ko-KR" altLang="en-US" sz="1400" b="1" dirty="0">
              <a:solidFill>
                <a:srgbClr val="66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22" name="Rectangle 17"/>
          <p:cNvSpPr>
            <a:spLocks noChangeArrowheads="1"/>
          </p:cNvSpPr>
          <p:nvPr/>
        </p:nvSpPr>
        <p:spPr bwMode="auto">
          <a:xfrm>
            <a:off x="3277477" y="4412965"/>
            <a:ext cx="4897437" cy="7207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en-US" altLang="ko-KR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제조 및 </a:t>
            </a:r>
            <a:r>
              <a:rPr lang="ko-KR" altLang="en-US" sz="1400" b="1" dirty="0" smtClean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가구</a:t>
            </a:r>
            <a:endParaRPr lang="ko-KR" altLang="en-US" sz="1400" b="1" dirty="0">
              <a:solidFill>
                <a:srgbClr val="66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23" name="Rectangle 18"/>
          <p:cNvSpPr>
            <a:spLocks noChangeArrowheads="1"/>
          </p:cNvSpPr>
          <p:nvPr/>
        </p:nvSpPr>
        <p:spPr bwMode="auto">
          <a:xfrm>
            <a:off x="3277477" y="5349590"/>
            <a:ext cx="4897437" cy="86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buFont typeface="Wingdings" pitchFamily="2" charset="2"/>
              <a:buNone/>
              <a:defRPr/>
            </a:pPr>
            <a:r>
              <a:rPr lang="en-US" altLang="ko-KR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인테리어 </a:t>
            </a:r>
            <a:r>
              <a:rPr lang="en-US" altLang="ko-KR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/ </a:t>
            </a:r>
            <a:r>
              <a:rPr lang="ko-KR" altLang="en-US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가구제조 </a:t>
            </a:r>
          </a:p>
          <a:p>
            <a:pPr>
              <a:buFont typeface="Wingdings" pitchFamily="2" charset="2"/>
              <a:buNone/>
              <a:defRPr/>
            </a:pPr>
            <a:r>
              <a:rPr lang="ko-KR" altLang="en-US" sz="1400" b="1" dirty="0">
                <a:solidFill>
                  <a:srgbClr val="66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돋움체" pitchFamily="49" charset="-127"/>
                <a:ea typeface="돋움체" pitchFamily="49" charset="-127"/>
              </a:rPr>
              <a:t> 인테리어 설계</a:t>
            </a:r>
          </a:p>
        </p:txBody>
      </p:sp>
      <p:grpSp>
        <p:nvGrpSpPr>
          <p:cNvPr id="41" name="그룹 16"/>
          <p:cNvGrpSpPr/>
          <p:nvPr/>
        </p:nvGrpSpPr>
        <p:grpSpPr>
          <a:xfrm>
            <a:off x="8929830" y="142876"/>
            <a:ext cx="816566" cy="909748"/>
            <a:chOff x="5630453" y="1805186"/>
            <a:chExt cx="3624016" cy="4292301"/>
          </a:xfrm>
        </p:grpSpPr>
        <p:sp>
          <p:nvSpPr>
            <p:cNvPr id="42" name="육각형 41"/>
            <p:cNvSpPr/>
            <p:nvPr/>
          </p:nvSpPr>
          <p:spPr>
            <a:xfrm rot="5400000">
              <a:off x="7022078" y="1908611"/>
              <a:ext cx="1591155" cy="1384305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43" name="그룹 32"/>
            <p:cNvGrpSpPr/>
            <p:nvPr/>
          </p:nvGrpSpPr>
          <p:grpSpPr>
            <a:xfrm>
              <a:off x="5630453" y="1805186"/>
              <a:ext cx="1384305" cy="1591155"/>
              <a:chOff x="1658438" y="2434"/>
              <a:chExt cx="1384305" cy="1591155"/>
            </a:xfrm>
          </p:grpSpPr>
          <p:sp>
            <p:nvSpPr>
              <p:cNvPr id="56" name="육각형 55"/>
              <p:cNvSpPr/>
              <p:nvPr/>
            </p:nvSpPr>
            <p:spPr>
              <a:xfrm rot="5400000">
                <a:off x="1555013" y="105859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7" name="육각형 6"/>
              <p:cNvSpPr/>
              <p:nvPr/>
            </p:nvSpPr>
            <p:spPr>
              <a:xfrm>
                <a:off x="1874159" y="250389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44" name="그룹 33"/>
            <p:cNvGrpSpPr/>
            <p:nvPr/>
          </p:nvGrpSpPr>
          <p:grpSpPr>
            <a:xfrm>
              <a:off x="6375114" y="3155759"/>
              <a:ext cx="1384305" cy="1591155"/>
              <a:chOff x="2403099" y="1353007"/>
              <a:chExt cx="1384305" cy="1591155"/>
            </a:xfrm>
          </p:grpSpPr>
          <p:sp>
            <p:nvSpPr>
              <p:cNvPr id="54" name="육각형 53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5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45" name="그룹 34"/>
            <p:cNvGrpSpPr/>
            <p:nvPr/>
          </p:nvGrpSpPr>
          <p:grpSpPr>
            <a:xfrm>
              <a:off x="7870164" y="3155759"/>
              <a:ext cx="1384305" cy="1591155"/>
              <a:chOff x="3898149" y="1353007"/>
              <a:chExt cx="1384305" cy="1591155"/>
            </a:xfrm>
          </p:grpSpPr>
          <p:sp>
            <p:nvSpPr>
              <p:cNvPr id="52" name="육각형 51"/>
              <p:cNvSpPr/>
              <p:nvPr/>
            </p:nvSpPr>
            <p:spPr>
              <a:xfrm rot="5400000">
                <a:off x="379472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3" name="육각형 10"/>
              <p:cNvSpPr/>
              <p:nvPr/>
            </p:nvSpPr>
            <p:spPr>
              <a:xfrm>
                <a:off x="411387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46" name="그룹 35"/>
            <p:cNvGrpSpPr/>
            <p:nvPr/>
          </p:nvGrpSpPr>
          <p:grpSpPr>
            <a:xfrm>
              <a:off x="7125503" y="4506332"/>
              <a:ext cx="1384305" cy="1591155"/>
              <a:chOff x="3153488" y="2703580"/>
              <a:chExt cx="1384305" cy="1591155"/>
            </a:xfrm>
          </p:grpSpPr>
          <p:sp>
            <p:nvSpPr>
              <p:cNvPr id="50" name="육각형 49"/>
              <p:cNvSpPr/>
              <p:nvPr/>
            </p:nvSpPr>
            <p:spPr>
              <a:xfrm rot="5400000">
                <a:off x="305006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1" name="육각형 12"/>
              <p:cNvSpPr/>
              <p:nvPr/>
            </p:nvSpPr>
            <p:spPr>
              <a:xfrm>
                <a:off x="336920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47" name="그룹 36"/>
            <p:cNvGrpSpPr/>
            <p:nvPr/>
          </p:nvGrpSpPr>
          <p:grpSpPr>
            <a:xfrm>
              <a:off x="5630453" y="4506332"/>
              <a:ext cx="1384305" cy="1591155"/>
              <a:chOff x="1658438" y="2703580"/>
              <a:chExt cx="1384305" cy="1591155"/>
            </a:xfrm>
          </p:grpSpPr>
          <p:sp>
            <p:nvSpPr>
              <p:cNvPr id="48" name="육각형 47"/>
              <p:cNvSpPr/>
              <p:nvPr/>
            </p:nvSpPr>
            <p:spPr>
              <a:xfrm rot="5400000">
                <a:off x="155501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9" name="육각형 14"/>
              <p:cNvSpPr/>
              <p:nvPr/>
            </p:nvSpPr>
            <p:spPr>
              <a:xfrm>
                <a:off x="187415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239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타원 1"/>
          <p:cNvSpPr/>
          <p:nvPr/>
        </p:nvSpPr>
        <p:spPr>
          <a:xfrm>
            <a:off x="727803" y="2978521"/>
            <a:ext cx="1647262" cy="16468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753327" y="4988167"/>
            <a:ext cx="1647262" cy="1646860"/>
          </a:xfrm>
          <a:prstGeom prst="ellipse">
            <a:avLst/>
          </a:pr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2000" dirty="0" smtClean="0"/>
          </a:p>
        </p:txBody>
      </p:sp>
      <p:sp>
        <p:nvSpPr>
          <p:cNvPr id="21" name="직사각형 20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412751" y="249735"/>
            <a:ext cx="35637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spc="-150" dirty="0" smtClean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Vision of 21 Century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49781" y="1061689"/>
            <a:ext cx="1647262" cy="16468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/>
          </a:p>
        </p:txBody>
      </p:sp>
      <p:sp>
        <p:nvSpPr>
          <p:cNvPr id="34" name="TextBox 33"/>
          <p:cNvSpPr txBox="1"/>
          <p:nvPr/>
        </p:nvSpPr>
        <p:spPr>
          <a:xfrm>
            <a:off x="877001" y="1667331"/>
            <a:ext cx="143691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Core value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2987319" y="2778245"/>
            <a:ext cx="5475287" cy="2339102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2016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년  창립이래  대한민국의 주요 </a:t>
            </a:r>
            <a:r>
              <a:rPr lang="ko-KR" altLang="en-US" b="1" dirty="0" err="1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건설사와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  </a:t>
            </a:r>
            <a:endParaRPr lang="en-US" altLang="ko-KR" b="1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학교 등의 </a:t>
            </a:r>
            <a:r>
              <a:rPr lang="ko-KR" altLang="en-US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주거 생활공간을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 창조하며 사회와 </a:t>
            </a:r>
            <a:endParaRPr lang="en-US" altLang="ko-KR" b="1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경제발전에  기여하였습니다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.</a:t>
            </a:r>
          </a:p>
          <a:p>
            <a:pPr>
              <a:defRPr/>
            </a:pPr>
            <a:endParaRPr lang="en-US" altLang="ko-KR" b="1" dirty="0" smtClean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  <a:p>
            <a:pPr marL="187325" indent="-187325">
              <a:defRPr/>
            </a:pP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내일의  꿈과  희망</a:t>
            </a:r>
          </a:p>
          <a:p>
            <a:pPr marL="187325" indent="-187325">
              <a:defRPr/>
            </a:pP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-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열정과 도전정신으로  오늘보다  밝고  힘찬 미래의 꿈과 희망을  만들어 갑니다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.</a:t>
            </a:r>
            <a:endParaRPr lang="ko-KR" altLang="en-US" b="1" dirty="0" smtClean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  <a:p>
            <a:pPr>
              <a:defRPr/>
            </a:pPr>
            <a:endParaRPr lang="ko-KR" altLang="en-US" sz="2000" b="1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8" name="Text Box 30"/>
          <p:cNvSpPr txBox="1">
            <a:spLocks noChangeArrowheads="1"/>
          </p:cNvSpPr>
          <p:nvPr/>
        </p:nvSpPr>
        <p:spPr bwMode="auto">
          <a:xfrm>
            <a:off x="2967654" y="5526087"/>
            <a:ext cx="5475287" cy="92333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7325" indent="-187325">
              <a:defRPr/>
            </a:pP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삶의  </a:t>
            </a:r>
            <a:r>
              <a:rPr lang="ko-KR" altLang="en-US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공간 가치  창조</a:t>
            </a:r>
          </a:p>
          <a:p>
            <a:pPr>
              <a:defRPr/>
            </a:pPr>
            <a:r>
              <a:rPr lang="ko-KR" altLang="en-US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-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사람의 시선이 </a:t>
            </a:r>
            <a:r>
              <a:rPr lang="ko-KR" altLang="en-US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가구에 머물 때</a:t>
            </a:r>
          </a:p>
          <a:p>
            <a:pPr>
              <a:defRPr/>
            </a:pPr>
            <a:r>
              <a:rPr lang="ko-KR" altLang="en-US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   그 공간에 머물 사람을 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생각합니다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.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2" name="Text Box 37"/>
          <p:cNvSpPr txBox="1">
            <a:spLocks noChangeArrowheads="1"/>
          </p:cNvSpPr>
          <p:nvPr/>
        </p:nvSpPr>
        <p:spPr bwMode="auto">
          <a:xfrm>
            <a:off x="3017435" y="1556603"/>
            <a:ext cx="5688013" cy="369332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  <a:latin typeface="+mj-lt"/>
                <a:ea typeface="굴림" pitchFamily="50" charset="-127"/>
              </a:rPr>
              <a:t>Creative </a:t>
            </a:r>
            <a:r>
              <a:rPr lang="en-US" altLang="ko-KR" b="1" dirty="0" smtClean="0">
                <a:solidFill>
                  <a:schemeClr val="bg2">
                    <a:lumMod val="50000"/>
                  </a:schemeClr>
                </a:solidFill>
                <a:latin typeface="+mj-lt"/>
                <a:ea typeface="굴림" pitchFamily="50" charset="-127"/>
              </a:rPr>
              <a:t> Solution</a:t>
            </a:r>
            <a:r>
              <a:rPr lang="ko-KR" altLang="en-US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을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 통한 </a:t>
            </a:r>
            <a:r>
              <a:rPr lang="ko-KR" altLang="en-US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공간가치 극대화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09014" y="3455187"/>
            <a:ext cx="114286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Vision</a:t>
            </a:r>
          </a:p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 2019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99832" y="5666123"/>
            <a:ext cx="143691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Strategy</a:t>
            </a:r>
          </a:p>
        </p:txBody>
      </p:sp>
    </p:spTree>
    <p:extLst>
      <p:ext uri="{BB962C8B-B14F-4D97-AF65-F5344CB8AC3E}">
        <p14:creationId xmlns:p14="http://schemas.microsoft.com/office/powerpoint/2010/main" val="185687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2751" y="249735"/>
            <a:ext cx="316144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spc="-150" dirty="0" smtClean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Forecast of Y2017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Line 5"/>
          <p:cNvSpPr>
            <a:spLocks noChangeShapeType="1"/>
          </p:cNvSpPr>
          <p:nvPr/>
        </p:nvSpPr>
        <p:spPr bwMode="auto">
          <a:xfrm flipH="1">
            <a:off x="968990" y="3783699"/>
            <a:ext cx="7561263" cy="0"/>
          </a:xfrm>
          <a:prstGeom prst="line">
            <a:avLst/>
          </a:prstGeom>
          <a:noFill/>
          <a:ln w="50800">
            <a:solidFill>
              <a:srgbClr val="333333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굴림" pitchFamily="50" charset="-127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972165" y="4072624"/>
            <a:ext cx="7721600" cy="935038"/>
          </a:xfrm>
          <a:prstGeom prst="rect">
            <a:avLst/>
          </a:prstGeom>
          <a:solidFill>
            <a:srgbClr val="E4ECE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굴림" pitchFamily="50" charset="-127"/>
            </a:endParaRPr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972165" y="5293412"/>
            <a:ext cx="7721600" cy="1081087"/>
          </a:xfrm>
          <a:prstGeom prst="rect">
            <a:avLst/>
          </a:prstGeom>
          <a:solidFill>
            <a:srgbClr val="BAC4A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굴림" pitchFamily="50" charset="-127"/>
            </a:endParaRPr>
          </a:p>
        </p:txBody>
      </p:sp>
      <p:sp>
        <p:nvSpPr>
          <p:cNvPr id="38" name="Line 8"/>
          <p:cNvSpPr>
            <a:spLocks noChangeShapeType="1"/>
          </p:cNvSpPr>
          <p:nvPr/>
        </p:nvSpPr>
        <p:spPr bwMode="auto">
          <a:xfrm>
            <a:off x="2250103" y="2774049"/>
            <a:ext cx="0" cy="3457575"/>
          </a:xfrm>
          <a:prstGeom prst="line">
            <a:avLst/>
          </a:prstGeom>
          <a:noFill/>
          <a:ln w="50800">
            <a:solidFill>
              <a:srgbClr val="333333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굴림" pitchFamily="50" charset="-127"/>
            </a:endParaRPr>
          </a:p>
        </p:txBody>
      </p:sp>
      <p:sp>
        <p:nvSpPr>
          <p:cNvPr id="39" name="Line 9"/>
          <p:cNvSpPr>
            <a:spLocks noChangeShapeType="1"/>
          </p:cNvSpPr>
          <p:nvPr/>
        </p:nvSpPr>
        <p:spPr bwMode="auto">
          <a:xfrm>
            <a:off x="4410690" y="2702612"/>
            <a:ext cx="0" cy="3529012"/>
          </a:xfrm>
          <a:prstGeom prst="line">
            <a:avLst/>
          </a:prstGeom>
          <a:noFill/>
          <a:ln w="34925">
            <a:solidFill>
              <a:srgbClr val="808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굴림" pitchFamily="50" charset="-127"/>
            </a:endParaRPr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>
            <a:off x="6498253" y="2702612"/>
            <a:ext cx="0" cy="3529012"/>
          </a:xfrm>
          <a:prstGeom prst="line">
            <a:avLst/>
          </a:prstGeom>
          <a:noFill/>
          <a:ln w="34925">
            <a:solidFill>
              <a:srgbClr val="808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굴림" pitchFamily="50" charset="-127"/>
            </a:endParaRPr>
          </a:p>
        </p:txBody>
      </p:sp>
      <p:sp>
        <p:nvSpPr>
          <p:cNvPr id="41" name="Text Box 11"/>
          <p:cNvSpPr txBox="1">
            <a:spLocks noChangeArrowheads="1"/>
          </p:cNvSpPr>
          <p:nvPr/>
        </p:nvSpPr>
        <p:spPr bwMode="auto">
          <a:xfrm>
            <a:off x="881678" y="4431399"/>
            <a:ext cx="1368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1400">
                <a:latin typeface="HY헤드라인M" pitchFamily="18" charset="-127"/>
                <a:ea typeface="HY헤드라인M" pitchFamily="18" charset="-127"/>
              </a:rPr>
              <a:t>시장  환경</a:t>
            </a:r>
          </a:p>
        </p:txBody>
      </p:sp>
      <p:sp>
        <p:nvSpPr>
          <p:cNvPr id="42" name="Text Box 12"/>
          <p:cNvSpPr txBox="1">
            <a:spLocks noChangeArrowheads="1"/>
          </p:cNvSpPr>
          <p:nvPr/>
        </p:nvSpPr>
        <p:spPr bwMode="auto">
          <a:xfrm>
            <a:off x="1026140" y="5637899"/>
            <a:ext cx="1079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>
                <a:latin typeface="HY헤드라인M" pitchFamily="18" charset="-127"/>
                <a:ea typeface="HY헤드라인M" pitchFamily="18" charset="-127"/>
              </a:rPr>
              <a:t>발전 방향</a:t>
            </a: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1494453" y="2902637"/>
            <a:ext cx="792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</a:rPr>
              <a:t>Phase</a:t>
            </a:r>
          </a:p>
        </p:txBody>
      </p:sp>
      <p:sp>
        <p:nvSpPr>
          <p:cNvPr id="44" name="Line 14"/>
          <p:cNvSpPr>
            <a:spLocks noChangeShapeType="1"/>
          </p:cNvSpPr>
          <p:nvPr/>
        </p:nvSpPr>
        <p:spPr bwMode="auto">
          <a:xfrm>
            <a:off x="991215" y="2775637"/>
            <a:ext cx="1223963" cy="1008062"/>
          </a:xfrm>
          <a:prstGeom prst="line">
            <a:avLst/>
          </a:prstGeom>
          <a:noFill/>
          <a:ln w="25400">
            <a:solidFill>
              <a:srgbClr val="333333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굴림" pitchFamily="50" charset="-127"/>
            </a:endParaRPr>
          </a:p>
        </p:txBody>
      </p:sp>
      <p:sp>
        <p:nvSpPr>
          <p:cNvPr id="45" name="Text Box 15"/>
          <p:cNvSpPr txBox="1">
            <a:spLocks noChangeArrowheads="1"/>
          </p:cNvSpPr>
          <p:nvPr/>
        </p:nvSpPr>
        <p:spPr bwMode="auto">
          <a:xfrm>
            <a:off x="991215" y="3336024"/>
            <a:ext cx="7921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</a:rPr>
              <a:t>구 분</a:t>
            </a:r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2466003" y="4223437"/>
            <a:ext cx="16906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자율화로 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따른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부실화</a:t>
            </a:r>
            <a:r>
              <a:rPr lang="en-US" altLang="ko-KR" sz="1200" dirty="0">
                <a:latin typeface="돋움체" pitchFamily="49" charset="-127"/>
                <a:ea typeface="돋움체" pitchFamily="49" charset="-127"/>
              </a:rPr>
              <a:t>,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건설경기 하락</a:t>
            </a:r>
          </a:p>
        </p:txBody>
      </p:sp>
      <p:sp>
        <p:nvSpPr>
          <p:cNvPr id="47" name="Text Box 17"/>
          <p:cNvSpPr txBox="1">
            <a:spLocks noChangeArrowheads="1"/>
          </p:cNvSpPr>
          <p:nvPr/>
        </p:nvSpPr>
        <p:spPr bwMode="auto">
          <a:xfrm>
            <a:off x="4482128" y="4261537"/>
            <a:ext cx="19431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>
                <a:latin typeface="HY헤드라인M" pitchFamily="18" charset="-127"/>
                <a:ea typeface="돋움체" pitchFamily="49" charset="-127"/>
              </a:rPr>
              <a:t>연평균 </a:t>
            </a:r>
            <a:r>
              <a:rPr lang="en-US" altLang="ko-KR" sz="1200">
                <a:latin typeface="HY헤드라인M" pitchFamily="18" charset="-127"/>
                <a:ea typeface="돋움체" pitchFamily="49" charset="-127"/>
              </a:rPr>
              <a:t>7%</a:t>
            </a:r>
            <a:r>
              <a:rPr lang="ko-KR" altLang="en-US" sz="1200">
                <a:latin typeface="HY헤드라인M" pitchFamily="18" charset="-127"/>
                <a:ea typeface="돋움체" pitchFamily="49" charset="-127"/>
              </a:rPr>
              <a:t>대의 점진 성장</a:t>
            </a:r>
            <a:endParaRPr lang="ko-KR" altLang="en-US" sz="120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48" name="Text Box 18"/>
          <p:cNvSpPr txBox="1">
            <a:spLocks noChangeArrowheads="1"/>
          </p:cNvSpPr>
          <p:nvPr/>
        </p:nvSpPr>
        <p:spPr bwMode="auto">
          <a:xfrm>
            <a:off x="6571278" y="4110724"/>
            <a:ext cx="2195512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>
                <a:latin typeface="HY헤드라인M" pitchFamily="18" charset="-127"/>
                <a:ea typeface="돋움체" pitchFamily="49" charset="-127"/>
              </a:rPr>
              <a:t>경기회복에 따른 수요확대</a:t>
            </a:r>
          </a:p>
          <a:p>
            <a:pPr>
              <a:lnSpc>
                <a:spcPct val="120000"/>
              </a:lnSpc>
            </a:pPr>
            <a:r>
              <a:rPr lang="ko-KR" altLang="en-US" sz="1200">
                <a:latin typeface="HY헤드라인M" pitchFamily="18" charset="-127"/>
                <a:ea typeface="돋움체" pitchFamily="49" charset="-127"/>
              </a:rPr>
              <a:t>  </a:t>
            </a:r>
            <a:r>
              <a:rPr lang="en-US" altLang="ko-KR" sz="1200">
                <a:latin typeface="HY헤드라인M" pitchFamily="18" charset="-127"/>
                <a:ea typeface="돋움체" pitchFamily="49" charset="-127"/>
              </a:rPr>
              <a:t>(</a:t>
            </a:r>
            <a:r>
              <a:rPr lang="ko-KR" altLang="en-US" sz="1200">
                <a:latin typeface="HY헤드라인M" pitchFamily="18" charset="-127"/>
                <a:ea typeface="돋움체" pitchFamily="49" charset="-127"/>
              </a:rPr>
              <a:t>상업</a:t>
            </a:r>
            <a:r>
              <a:rPr lang="en-US" altLang="ko-KR" sz="1200">
                <a:latin typeface="HY헤드라인M" pitchFamily="18" charset="-127"/>
                <a:ea typeface="돋움체" pitchFamily="49" charset="-127"/>
              </a:rPr>
              <a:t>,</a:t>
            </a:r>
            <a:r>
              <a:rPr lang="ko-KR" altLang="en-US" sz="1200">
                <a:latin typeface="HY헤드라인M" pitchFamily="18" charset="-127"/>
                <a:ea typeface="돋움체" pitchFamily="49" charset="-127"/>
              </a:rPr>
              <a:t>업무</a:t>
            </a:r>
            <a:r>
              <a:rPr lang="en-US" altLang="ko-KR" sz="1200">
                <a:latin typeface="HY헤드라인M" pitchFamily="18" charset="-127"/>
                <a:ea typeface="돋움체" pitchFamily="49" charset="-127"/>
              </a:rPr>
              <a:t>,</a:t>
            </a:r>
            <a:r>
              <a:rPr lang="ko-KR" altLang="en-US" sz="1200">
                <a:latin typeface="HY헤드라인M" pitchFamily="18" charset="-127"/>
                <a:ea typeface="돋움체" pitchFamily="49" charset="-127"/>
              </a:rPr>
              <a:t>주상복합</a:t>
            </a:r>
            <a:r>
              <a:rPr lang="en-US" altLang="ko-KR" sz="1200">
                <a:latin typeface="HY헤드라인M" pitchFamily="18" charset="-127"/>
                <a:ea typeface="돋움체" pitchFamily="49" charset="-127"/>
              </a:rPr>
              <a:t>,</a:t>
            </a:r>
            <a:r>
              <a:rPr lang="ko-KR" altLang="en-US" sz="1200">
                <a:latin typeface="HY헤드라인M" pitchFamily="18" charset="-127"/>
                <a:ea typeface="돋움체" pitchFamily="49" charset="-127"/>
              </a:rPr>
              <a:t>레저</a:t>
            </a:r>
            <a:r>
              <a:rPr lang="en-US" altLang="ko-KR" sz="1200">
                <a:latin typeface="HY헤드라인M" pitchFamily="18" charset="-127"/>
                <a:ea typeface="돋움체" pitchFamily="49" charset="-127"/>
              </a:rPr>
              <a:t>) </a:t>
            </a:r>
          </a:p>
          <a:p>
            <a:pPr>
              <a:lnSpc>
                <a:spcPct val="120000"/>
              </a:lnSpc>
            </a:pPr>
            <a:r>
              <a:rPr lang="ko-KR" altLang="en-US" sz="1200">
                <a:latin typeface="HY헤드라인M" pitchFamily="18" charset="-127"/>
                <a:ea typeface="돋움체" pitchFamily="49" charset="-127"/>
              </a:rPr>
              <a:t>재건축시장확대</a:t>
            </a:r>
            <a:r>
              <a:rPr lang="en-US" altLang="ko-KR" sz="1200">
                <a:latin typeface="HY헤드라인M" pitchFamily="18" charset="-127"/>
                <a:ea typeface="돋움체" pitchFamily="49" charset="-127"/>
              </a:rPr>
              <a:t>,</a:t>
            </a:r>
            <a:r>
              <a:rPr lang="ko-KR" altLang="en-US" sz="1200">
                <a:latin typeface="HY헤드라인M" pitchFamily="18" charset="-127"/>
                <a:ea typeface="돋움체" pitchFamily="49" charset="-127"/>
              </a:rPr>
              <a:t>학교</a:t>
            </a:r>
            <a:r>
              <a:rPr lang="en-US" altLang="ko-KR" sz="1200">
                <a:latin typeface="HY헤드라인M" pitchFamily="18" charset="-127"/>
                <a:ea typeface="돋움체" pitchFamily="49" charset="-127"/>
              </a:rPr>
              <a:t>,</a:t>
            </a:r>
            <a:r>
              <a:rPr lang="ko-KR" altLang="en-US" sz="1200">
                <a:latin typeface="HY헤드라인M" pitchFamily="18" charset="-127"/>
                <a:ea typeface="돋움체" pitchFamily="49" charset="-127"/>
              </a:rPr>
              <a:t>호텔</a:t>
            </a:r>
          </a:p>
          <a:p>
            <a:pPr>
              <a:lnSpc>
                <a:spcPct val="120000"/>
              </a:lnSpc>
            </a:pPr>
            <a:r>
              <a:rPr lang="ko-KR" altLang="en-US" sz="1200">
                <a:latin typeface="HY헤드라인M" pitchFamily="18" charset="-127"/>
                <a:ea typeface="돋움체" pitchFamily="49" charset="-127"/>
              </a:rPr>
              <a:t> </a:t>
            </a:r>
            <a:r>
              <a:rPr lang="en-US" altLang="ko-KR" sz="1200">
                <a:latin typeface="HY헤드라인M" pitchFamily="18" charset="-127"/>
                <a:ea typeface="돋움체" pitchFamily="49" charset="-127"/>
              </a:rPr>
              <a:t>(</a:t>
            </a:r>
            <a:r>
              <a:rPr lang="ko-KR" altLang="en-US" sz="1200">
                <a:latin typeface="HY헤드라인M" pitchFamily="18" charset="-127"/>
                <a:ea typeface="돋움체" pitchFamily="49" charset="-127"/>
              </a:rPr>
              <a:t>고급주거시설</a:t>
            </a:r>
            <a:r>
              <a:rPr lang="en-US" altLang="ko-KR" sz="1200">
                <a:latin typeface="HY헤드라인M" pitchFamily="18" charset="-127"/>
                <a:ea typeface="돋움체" pitchFamily="49" charset="-127"/>
              </a:rPr>
              <a:t>, </a:t>
            </a:r>
            <a:r>
              <a:rPr lang="ko-KR" altLang="en-US" sz="1200">
                <a:latin typeface="HY헤드라인M" pitchFamily="18" charset="-127"/>
                <a:ea typeface="돋움체" pitchFamily="49" charset="-127"/>
              </a:rPr>
              <a:t>공공시걸</a:t>
            </a:r>
            <a:r>
              <a:rPr lang="en-US" altLang="ko-KR" sz="1200">
                <a:latin typeface="HY헤드라인M" pitchFamily="18" charset="-127"/>
                <a:ea typeface="돋움체" pitchFamily="49" charset="-127"/>
              </a:rPr>
              <a:t>) </a:t>
            </a:r>
            <a:endParaRPr lang="en-US" altLang="ko-KR" sz="120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49" name="Text Box 19"/>
          <p:cNvSpPr txBox="1">
            <a:spLocks noChangeArrowheads="1"/>
          </p:cNvSpPr>
          <p:nvPr/>
        </p:nvSpPr>
        <p:spPr bwMode="auto">
          <a:xfrm>
            <a:off x="2466003" y="5510899"/>
            <a:ext cx="17102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소규모 주방 인테리어 위주 소규모 경영</a:t>
            </a:r>
          </a:p>
        </p:txBody>
      </p:sp>
      <p:sp>
        <p:nvSpPr>
          <p:cNvPr id="50" name="Text Box 20"/>
          <p:cNvSpPr txBox="1">
            <a:spLocks noChangeArrowheads="1"/>
          </p:cNvSpPr>
          <p:nvPr/>
        </p:nvSpPr>
        <p:spPr bwMode="auto">
          <a:xfrm>
            <a:off x="4555153" y="5510899"/>
            <a:ext cx="18002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전문 수납공간 인테리어 및 </a:t>
            </a:r>
            <a:r>
              <a:rPr lang="en-US" altLang="ko-KR" sz="1200" dirty="0" smtClean="0">
                <a:latin typeface="돋움체" pitchFamily="49" charset="-127"/>
                <a:ea typeface="돋움체" pitchFamily="49" charset="-127"/>
              </a:rPr>
              <a:t>APT</a:t>
            </a: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형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맞춤형 </a:t>
            </a:r>
            <a:endParaRPr lang="en-US" altLang="ko-KR" sz="1200" dirty="0" smtClean="0">
              <a:latin typeface="돋움체" pitchFamily="49" charset="-127"/>
              <a:ea typeface="돋움체" pitchFamily="49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 smtClean="0">
                <a:latin typeface="돋움체" pitchFamily="49" charset="-127"/>
                <a:ea typeface="돋움체" pitchFamily="49" charset="-127"/>
              </a:rPr>
              <a:t>수장 </a:t>
            </a:r>
            <a:r>
              <a:rPr lang="ko-KR" altLang="en-US" sz="1200" dirty="0">
                <a:latin typeface="돋움체" pitchFamily="49" charset="-127"/>
                <a:ea typeface="돋움체" pitchFamily="49" charset="-127"/>
              </a:rPr>
              <a:t>공사 </a:t>
            </a:r>
          </a:p>
        </p:txBody>
      </p:sp>
      <p:sp>
        <p:nvSpPr>
          <p:cNvPr id="51" name="Text Box 21"/>
          <p:cNvSpPr txBox="1">
            <a:spLocks noChangeArrowheads="1"/>
          </p:cNvSpPr>
          <p:nvPr/>
        </p:nvSpPr>
        <p:spPr bwMode="auto">
          <a:xfrm>
            <a:off x="6534765" y="5407712"/>
            <a:ext cx="19446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200">
                <a:latin typeface="돋움체" pitchFamily="49" charset="-127"/>
                <a:ea typeface="돋움체" pitchFamily="49" charset="-127"/>
              </a:rPr>
              <a:t>폭발적 프로젝트 수주로 높은 수익 창출</a:t>
            </a:r>
          </a:p>
          <a:p>
            <a:pPr>
              <a:spcBef>
                <a:spcPct val="50000"/>
              </a:spcBef>
            </a:pPr>
            <a:r>
              <a:rPr lang="ko-KR" altLang="en-US" sz="1200">
                <a:latin typeface="돋움체" pitchFamily="49" charset="-127"/>
                <a:ea typeface="돋움체" pitchFamily="49" charset="-127"/>
              </a:rPr>
              <a:t>안정적 경영 성장</a:t>
            </a:r>
          </a:p>
        </p:txBody>
      </p:sp>
      <p:sp>
        <p:nvSpPr>
          <p:cNvPr id="52" name="Rectangle 22"/>
          <p:cNvSpPr>
            <a:spLocks noChangeArrowheads="1"/>
          </p:cNvSpPr>
          <p:nvPr/>
        </p:nvSpPr>
        <p:spPr bwMode="auto">
          <a:xfrm>
            <a:off x="4555153" y="2702612"/>
            <a:ext cx="1800225" cy="1008062"/>
          </a:xfrm>
          <a:prstGeom prst="rect">
            <a:avLst/>
          </a:prstGeom>
          <a:solidFill>
            <a:srgbClr val="CCD3B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굴림" pitchFamily="50" charset="-127"/>
            </a:endParaRPr>
          </a:p>
        </p:txBody>
      </p:sp>
      <p:sp>
        <p:nvSpPr>
          <p:cNvPr id="53" name="Text Box 23"/>
          <p:cNvSpPr txBox="1">
            <a:spLocks noChangeArrowheads="1"/>
          </p:cNvSpPr>
          <p:nvPr/>
        </p:nvSpPr>
        <p:spPr bwMode="auto">
          <a:xfrm>
            <a:off x="4734540" y="2991537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</a:rPr>
              <a:t>도 입 기</a:t>
            </a:r>
          </a:p>
        </p:txBody>
      </p:sp>
      <p:sp>
        <p:nvSpPr>
          <p:cNvPr id="54" name="Rectangle 24"/>
          <p:cNvSpPr>
            <a:spLocks noChangeArrowheads="1"/>
          </p:cNvSpPr>
          <p:nvPr/>
        </p:nvSpPr>
        <p:spPr bwMode="auto">
          <a:xfrm>
            <a:off x="2466003" y="2702612"/>
            <a:ext cx="1800225" cy="1008062"/>
          </a:xfrm>
          <a:prstGeom prst="rect">
            <a:avLst/>
          </a:prstGeom>
          <a:solidFill>
            <a:srgbClr val="E9ECE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굴림" pitchFamily="50" charset="-127"/>
            </a:endParaRPr>
          </a:p>
        </p:txBody>
      </p:sp>
      <p:sp>
        <p:nvSpPr>
          <p:cNvPr id="55" name="Text Box 25"/>
          <p:cNvSpPr txBox="1">
            <a:spLocks noChangeArrowheads="1"/>
          </p:cNvSpPr>
          <p:nvPr/>
        </p:nvSpPr>
        <p:spPr bwMode="auto">
          <a:xfrm>
            <a:off x="2720003" y="2991537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</a:rPr>
              <a:t>준 비 기</a:t>
            </a:r>
          </a:p>
        </p:txBody>
      </p:sp>
      <p:sp>
        <p:nvSpPr>
          <p:cNvPr id="56" name="Rectangle 26"/>
          <p:cNvSpPr>
            <a:spLocks noChangeArrowheads="1"/>
          </p:cNvSpPr>
          <p:nvPr/>
        </p:nvSpPr>
        <p:spPr bwMode="auto">
          <a:xfrm>
            <a:off x="6697306" y="2702612"/>
            <a:ext cx="1838325" cy="1008062"/>
          </a:xfrm>
          <a:prstGeom prst="rect">
            <a:avLst/>
          </a:prstGeom>
          <a:solidFill>
            <a:srgbClr val="B1BC9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굴림" pitchFamily="50" charset="-127"/>
            </a:endParaRPr>
          </a:p>
        </p:txBody>
      </p:sp>
      <p:sp>
        <p:nvSpPr>
          <p:cNvPr id="57" name="Text Box 27"/>
          <p:cNvSpPr txBox="1">
            <a:spLocks noChangeArrowheads="1"/>
          </p:cNvSpPr>
          <p:nvPr/>
        </p:nvSpPr>
        <p:spPr bwMode="auto">
          <a:xfrm>
            <a:off x="6823690" y="2991537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</a:rPr>
              <a:t>성 </a:t>
            </a:r>
            <a:r>
              <a:rPr lang="ko-KR" altLang="en-US" dirty="0" err="1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</a:rPr>
              <a:t>숙</a:t>
            </a:r>
            <a:r>
              <a:rPr lang="ko-KR" altLang="en-US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</a:rPr>
              <a:t> 기</a:t>
            </a:r>
          </a:p>
        </p:txBody>
      </p:sp>
      <p:sp>
        <p:nvSpPr>
          <p:cNvPr id="59" name="AutoShape 30"/>
          <p:cNvSpPr>
            <a:spLocks noChangeArrowheads="1"/>
          </p:cNvSpPr>
          <p:nvPr/>
        </p:nvSpPr>
        <p:spPr bwMode="auto">
          <a:xfrm>
            <a:off x="2345354" y="1707249"/>
            <a:ext cx="2535358" cy="779463"/>
          </a:xfrm>
          <a:prstGeom prst="homePlate">
            <a:avLst>
              <a:gd name="adj" fmla="val 82841"/>
            </a:avLst>
          </a:pr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굴림" pitchFamily="50" charset="-127"/>
              </a:rPr>
              <a:t>Y2006~2015</a:t>
            </a:r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ea typeface="굴림" pitchFamily="50" charset="-127"/>
            </a:endParaRPr>
          </a:p>
        </p:txBody>
      </p:sp>
      <p:sp>
        <p:nvSpPr>
          <p:cNvPr id="60" name="AutoShape 31"/>
          <p:cNvSpPr>
            <a:spLocks noChangeArrowheads="1"/>
          </p:cNvSpPr>
          <p:nvPr/>
        </p:nvSpPr>
        <p:spPr bwMode="auto">
          <a:xfrm>
            <a:off x="4374263" y="1702487"/>
            <a:ext cx="2535358" cy="779463"/>
          </a:xfrm>
          <a:prstGeom prst="chevron">
            <a:avLst>
              <a:gd name="adj" fmla="val 82841"/>
            </a:avLst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굴림" pitchFamily="50" charset="-127"/>
              </a:rPr>
              <a:t>Y2016</a:t>
            </a:r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ea typeface="굴림" pitchFamily="50" charset="-127"/>
            </a:endParaRPr>
          </a:p>
        </p:txBody>
      </p:sp>
      <p:sp>
        <p:nvSpPr>
          <p:cNvPr id="61" name="AutoShape 32"/>
          <p:cNvSpPr>
            <a:spLocks noChangeArrowheads="1"/>
          </p:cNvSpPr>
          <p:nvPr/>
        </p:nvSpPr>
        <p:spPr bwMode="auto">
          <a:xfrm>
            <a:off x="6431222" y="1697724"/>
            <a:ext cx="2535358" cy="779463"/>
          </a:xfrm>
          <a:prstGeom prst="chevron">
            <a:avLst>
              <a:gd name="adj" fmla="val 82841"/>
            </a:avLst>
          </a:prstGeom>
          <a:solidFill>
            <a:schemeClr val="accent6">
              <a:lumMod val="60000"/>
              <a:lumOff val="40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굴림" pitchFamily="50" charset="-127"/>
              </a:rPr>
              <a:t>Y2018</a:t>
            </a:r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ea typeface="굴림" pitchFamily="50" charset="-127"/>
            </a:endParaRPr>
          </a:p>
        </p:txBody>
      </p:sp>
      <p:grpSp>
        <p:nvGrpSpPr>
          <p:cNvPr id="58" name="그룹 16"/>
          <p:cNvGrpSpPr/>
          <p:nvPr/>
        </p:nvGrpSpPr>
        <p:grpSpPr>
          <a:xfrm>
            <a:off x="8929830" y="142876"/>
            <a:ext cx="816566" cy="909748"/>
            <a:chOff x="5630453" y="1805186"/>
            <a:chExt cx="3624016" cy="4292301"/>
          </a:xfrm>
        </p:grpSpPr>
        <p:sp>
          <p:nvSpPr>
            <p:cNvPr id="62" name="육각형 61"/>
            <p:cNvSpPr/>
            <p:nvPr/>
          </p:nvSpPr>
          <p:spPr>
            <a:xfrm rot="5400000">
              <a:off x="7022078" y="1908611"/>
              <a:ext cx="1591155" cy="1384305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63" name="그룹 32"/>
            <p:cNvGrpSpPr/>
            <p:nvPr/>
          </p:nvGrpSpPr>
          <p:grpSpPr>
            <a:xfrm>
              <a:off x="5630453" y="1805186"/>
              <a:ext cx="1384305" cy="1591155"/>
              <a:chOff x="1658438" y="2434"/>
              <a:chExt cx="1384305" cy="1591155"/>
            </a:xfrm>
          </p:grpSpPr>
          <p:sp>
            <p:nvSpPr>
              <p:cNvPr id="76" name="육각형 75"/>
              <p:cNvSpPr/>
              <p:nvPr/>
            </p:nvSpPr>
            <p:spPr>
              <a:xfrm rot="5400000">
                <a:off x="1555013" y="105859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7" name="육각형 6"/>
              <p:cNvSpPr/>
              <p:nvPr/>
            </p:nvSpPr>
            <p:spPr>
              <a:xfrm>
                <a:off x="1874159" y="250389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64" name="그룹 33"/>
            <p:cNvGrpSpPr/>
            <p:nvPr/>
          </p:nvGrpSpPr>
          <p:grpSpPr>
            <a:xfrm>
              <a:off x="6375114" y="3155759"/>
              <a:ext cx="1384305" cy="1591155"/>
              <a:chOff x="2403099" y="1353007"/>
              <a:chExt cx="1384305" cy="1591155"/>
            </a:xfrm>
          </p:grpSpPr>
          <p:sp>
            <p:nvSpPr>
              <p:cNvPr id="74" name="육각형 73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5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65" name="그룹 34"/>
            <p:cNvGrpSpPr/>
            <p:nvPr/>
          </p:nvGrpSpPr>
          <p:grpSpPr>
            <a:xfrm>
              <a:off x="7870164" y="3155759"/>
              <a:ext cx="1384305" cy="1591155"/>
              <a:chOff x="3898149" y="1353007"/>
              <a:chExt cx="1384305" cy="1591155"/>
            </a:xfrm>
          </p:grpSpPr>
          <p:sp>
            <p:nvSpPr>
              <p:cNvPr id="72" name="육각형 71"/>
              <p:cNvSpPr/>
              <p:nvPr/>
            </p:nvSpPr>
            <p:spPr>
              <a:xfrm rot="5400000">
                <a:off x="379472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3" name="육각형 10"/>
              <p:cNvSpPr/>
              <p:nvPr/>
            </p:nvSpPr>
            <p:spPr>
              <a:xfrm>
                <a:off x="411387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66" name="그룹 35"/>
            <p:cNvGrpSpPr/>
            <p:nvPr/>
          </p:nvGrpSpPr>
          <p:grpSpPr>
            <a:xfrm>
              <a:off x="7125503" y="4506332"/>
              <a:ext cx="1384305" cy="1591155"/>
              <a:chOff x="3153488" y="2703580"/>
              <a:chExt cx="1384305" cy="1591155"/>
            </a:xfrm>
          </p:grpSpPr>
          <p:sp>
            <p:nvSpPr>
              <p:cNvPr id="70" name="육각형 69"/>
              <p:cNvSpPr/>
              <p:nvPr/>
            </p:nvSpPr>
            <p:spPr>
              <a:xfrm rot="5400000">
                <a:off x="305006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1" name="육각형 12"/>
              <p:cNvSpPr/>
              <p:nvPr/>
            </p:nvSpPr>
            <p:spPr>
              <a:xfrm>
                <a:off x="336920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67" name="그룹 36"/>
            <p:cNvGrpSpPr/>
            <p:nvPr/>
          </p:nvGrpSpPr>
          <p:grpSpPr>
            <a:xfrm>
              <a:off x="5630453" y="4506332"/>
              <a:ext cx="1384305" cy="1591155"/>
              <a:chOff x="1658438" y="2703580"/>
              <a:chExt cx="1384305" cy="1591155"/>
            </a:xfrm>
          </p:grpSpPr>
          <p:sp>
            <p:nvSpPr>
              <p:cNvPr id="68" name="육각형 67"/>
              <p:cNvSpPr/>
              <p:nvPr/>
            </p:nvSpPr>
            <p:spPr>
              <a:xfrm rot="5400000">
                <a:off x="155501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9" name="육각형 14"/>
              <p:cNvSpPr/>
              <p:nvPr/>
            </p:nvSpPr>
            <p:spPr>
              <a:xfrm>
                <a:off x="187415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239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7293" y="222439"/>
            <a:ext cx="19431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b="1" spc="-150" dirty="0" smtClean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회 사 조 직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3764223" y="1089025"/>
            <a:ext cx="1943100" cy="61118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dirty="0">
                <a:latin typeface="굴림" pitchFamily="50" charset="-127"/>
                <a:ea typeface="굴림" pitchFamily="50" charset="-127"/>
              </a:rPr>
              <a:t>대표이사</a:t>
            </a:r>
          </a:p>
        </p:txBody>
      </p:sp>
      <p:sp>
        <p:nvSpPr>
          <p:cNvPr id="36" name="모서리가 둥근 직사각형 35"/>
          <p:cNvSpPr/>
          <p:nvPr/>
        </p:nvSpPr>
        <p:spPr>
          <a:xfrm>
            <a:off x="559061" y="2816225"/>
            <a:ext cx="1944687" cy="61277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dirty="0" err="1">
                <a:latin typeface="굴림" pitchFamily="50" charset="-127"/>
                <a:ea typeface="굴림" pitchFamily="50" charset="-127"/>
              </a:rPr>
              <a:t>디자인실</a:t>
            </a:r>
            <a:endParaRPr lang="ko-KR" altLang="en-US" sz="2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2764098" y="2792413"/>
            <a:ext cx="1944688" cy="61118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dirty="0" smtClean="0">
                <a:latin typeface="굴림" pitchFamily="50" charset="-127"/>
                <a:ea typeface="굴림" pitchFamily="50" charset="-127"/>
              </a:rPr>
              <a:t>생산</a:t>
            </a:r>
            <a:r>
              <a:rPr lang="en-US" altLang="ko-KR" sz="2000" dirty="0" smtClean="0">
                <a:latin typeface="굴림" pitchFamily="50" charset="-127"/>
                <a:ea typeface="굴림" pitchFamily="50" charset="-127"/>
              </a:rPr>
              <a:t>1</a:t>
            </a:r>
            <a:r>
              <a:rPr lang="ko-KR" altLang="en-US" sz="2000" dirty="0" smtClean="0">
                <a:latin typeface="굴림" pitchFamily="50" charset="-127"/>
                <a:ea typeface="굴림" pitchFamily="50" charset="-127"/>
              </a:rPr>
              <a:t>팀</a:t>
            </a:r>
            <a:endParaRPr lang="ko-KR" altLang="en-US" sz="2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4988186" y="2798763"/>
            <a:ext cx="1943100" cy="61277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dirty="0" smtClean="0">
                <a:latin typeface="굴림" pitchFamily="50" charset="-127"/>
                <a:ea typeface="굴림" pitchFamily="50" charset="-127"/>
              </a:rPr>
              <a:t>생산</a:t>
            </a:r>
            <a:r>
              <a:rPr lang="en-US" altLang="ko-KR" sz="2000" dirty="0" smtClean="0">
                <a:latin typeface="굴림" pitchFamily="50" charset="-127"/>
                <a:ea typeface="굴림" pitchFamily="50" charset="-127"/>
              </a:rPr>
              <a:t>2</a:t>
            </a:r>
            <a:r>
              <a:rPr lang="ko-KR" altLang="en-US" sz="2000" dirty="0" smtClean="0">
                <a:latin typeface="굴림" pitchFamily="50" charset="-127"/>
                <a:ea typeface="굴림" pitchFamily="50" charset="-127"/>
              </a:rPr>
              <a:t>팀</a:t>
            </a:r>
            <a:endParaRPr lang="ko-KR" altLang="en-US" sz="2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7123373" y="2792413"/>
            <a:ext cx="1944688" cy="61118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dirty="0">
                <a:latin typeface="굴림" pitchFamily="50" charset="-127"/>
                <a:ea typeface="굴림" pitchFamily="50" charset="-127"/>
              </a:rPr>
              <a:t>영업지원</a:t>
            </a: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47986" y="4149725"/>
            <a:ext cx="574675" cy="2016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anchor="ctr"/>
          <a:lstStyle/>
          <a:p>
            <a:pPr algn="ctr">
              <a:defRPr/>
            </a:pPr>
            <a:r>
              <a:rPr lang="ko-KR" altLang="en-US" sz="2000" dirty="0" smtClean="0">
                <a:latin typeface="굴림" pitchFamily="50" charset="-127"/>
                <a:ea typeface="굴림" pitchFamily="50" charset="-127"/>
              </a:rPr>
              <a:t>디자인 및 설계</a:t>
            </a:r>
            <a:endParaRPr lang="ko-KR" altLang="en-US" sz="2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1675073" y="4149725"/>
            <a:ext cx="576263" cy="2016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dk1"/>
                </a:solidFill>
                <a:latin typeface="굴림" pitchFamily="50" charset="-127"/>
                <a:ea typeface="굴림" pitchFamily="50" charset="-127"/>
              </a:rPr>
              <a:t>공사관리</a:t>
            </a:r>
          </a:p>
        </p:txBody>
      </p:sp>
      <p:sp>
        <p:nvSpPr>
          <p:cNvPr id="42" name="모서리가 둥근 직사각형 41"/>
          <p:cNvSpPr/>
          <p:nvPr/>
        </p:nvSpPr>
        <p:spPr>
          <a:xfrm>
            <a:off x="3080011" y="4149725"/>
            <a:ext cx="576262" cy="2016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anchor="ctr"/>
          <a:lstStyle/>
          <a:p>
            <a:pPr algn="ctr">
              <a:defRPr/>
            </a:pPr>
            <a:r>
              <a:rPr lang="ko-KR" altLang="en-US" sz="2000" dirty="0" smtClean="0">
                <a:solidFill>
                  <a:schemeClr val="dk1"/>
                </a:solidFill>
                <a:latin typeface="굴림" pitchFamily="50" charset="-127"/>
                <a:ea typeface="굴림" pitchFamily="50" charset="-127"/>
              </a:rPr>
              <a:t>생산</a:t>
            </a:r>
            <a:r>
              <a:rPr lang="en-US" altLang="ko-KR" sz="2000" dirty="0" smtClean="0">
                <a:latin typeface="굴림" pitchFamily="50" charset="-127"/>
                <a:ea typeface="굴림" pitchFamily="50" charset="-127"/>
              </a:rPr>
              <a:t>    </a:t>
            </a:r>
            <a:r>
              <a:rPr lang="ko-KR" altLang="en-US" sz="2000" dirty="0" smtClean="0">
                <a:solidFill>
                  <a:schemeClr val="dk1"/>
                </a:solidFill>
                <a:latin typeface="굴림" pitchFamily="50" charset="-127"/>
                <a:ea typeface="굴림" pitchFamily="50" charset="-127"/>
              </a:rPr>
              <a:t>팀 가공</a:t>
            </a:r>
            <a:endParaRPr lang="ko-KR" altLang="en-US" sz="2000" dirty="0">
              <a:solidFill>
                <a:schemeClr val="dk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3943611" y="4149725"/>
            <a:ext cx="576262" cy="2016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anchor="ctr"/>
          <a:lstStyle/>
          <a:p>
            <a:pPr algn="ctr">
              <a:defRPr/>
            </a:pPr>
            <a:r>
              <a:rPr lang="ko-KR" altLang="en-US" sz="2000" dirty="0" smtClean="0">
                <a:solidFill>
                  <a:schemeClr val="dk1"/>
                </a:solidFill>
                <a:latin typeface="굴림" pitchFamily="50" charset="-127"/>
                <a:ea typeface="굴림" pitchFamily="50" charset="-127"/>
              </a:rPr>
              <a:t>생산</a:t>
            </a:r>
            <a:r>
              <a:rPr lang="en-US" altLang="ko-KR" sz="2000" dirty="0" smtClean="0">
                <a:latin typeface="굴림" pitchFamily="50" charset="-127"/>
                <a:ea typeface="굴림" pitchFamily="50" charset="-127"/>
              </a:rPr>
              <a:t>    </a:t>
            </a:r>
            <a:r>
              <a:rPr lang="ko-KR" altLang="en-US" sz="2000" dirty="0" smtClean="0">
                <a:solidFill>
                  <a:schemeClr val="dk1"/>
                </a:solidFill>
                <a:latin typeface="굴림" pitchFamily="50" charset="-127"/>
                <a:ea typeface="굴림" pitchFamily="50" charset="-127"/>
              </a:rPr>
              <a:t>팀 조립</a:t>
            </a:r>
            <a:endParaRPr lang="ko-KR" altLang="en-US" sz="2000" dirty="0">
              <a:solidFill>
                <a:schemeClr val="dk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275523" y="4149725"/>
            <a:ext cx="574675" cy="2016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anchor="ctr"/>
          <a:lstStyle/>
          <a:p>
            <a:pPr algn="ctr">
              <a:defRPr/>
            </a:pPr>
            <a:r>
              <a:rPr lang="ko-KR" altLang="en-US" sz="2000" dirty="0" smtClean="0">
                <a:solidFill>
                  <a:schemeClr val="dk1"/>
                </a:solidFill>
                <a:latin typeface="굴림" pitchFamily="50" charset="-127"/>
                <a:ea typeface="굴림" pitchFamily="50" charset="-127"/>
              </a:rPr>
              <a:t>생산</a:t>
            </a:r>
            <a:r>
              <a:rPr lang="en-US" altLang="ko-KR" sz="2000" dirty="0" smtClean="0">
                <a:latin typeface="굴림" pitchFamily="50" charset="-127"/>
                <a:ea typeface="굴림" pitchFamily="50" charset="-127"/>
              </a:rPr>
              <a:t>    </a:t>
            </a:r>
            <a:r>
              <a:rPr lang="ko-KR" altLang="en-US" sz="2000" dirty="0" smtClean="0">
                <a:solidFill>
                  <a:schemeClr val="dk1"/>
                </a:solidFill>
                <a:latin typeface="굴림" pitchFamily="50" charset="-127"/>
                <a:ea typeface="굴림" pitchFamily="50" charset="-127"/>
              </a:rPr>
              <a:t>팀 가공</a:t>
            </a:r>
            <a:endParaRPr lang="ko-KR" altLang="en-US" sz="2000" dirty="0">
              <a:solidFill>
                <a:schemeClr val="dk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6139123" y="4149725"/>
            <a:ext cx="576263" cy="2016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anchor="ctr"/>
          <a:lstStyle/>
          <a:p>
            <a:pPr algn="ctr">
              <a:defRPr/>
            </a:pPr>
            <a:r>
              <a:rPr lang="ko-KR" altLang="en-US" sz="2000" dirty="0" smtClean="0">
                <a:solidFill>
                  <a:schemeClr val="dk1"/>
                </a:solidFill>
                <a:latin typeface="굴림" pitchFamily="50" charset="-127"/>
                <a:ea typeface="굴림" pitchFamily="50" charset="-127"/>
              </a:rPr>
              <a:t>생산</a:t>
            </a:r>
            <a:r>
              <a:rPr lang="en-US" altLang="ko-KR" sz="2000" dirty="0" smtClean="0">
                <a:latin typeface="굴림" pitchFamily="50" charset="-127"/>
                <a:ea typeface="굴림" pitchFamily="50" charset="-127"/>
              </a:rPr>
              <a:t>    </a:t>
            </a:r>
            <a:r>
              <a:rPr lang="ko-KR" altLang="en-US" sz="2000" dirty="0" smtClean="0">
                <a:solidFill>
                  <a:schemeClr val="dk1"/>
                </a:solidFill>
                <a:latin typeface="굴림" pitchFamily="50" charset="-127"/>
                <a:ea typeface="굴림" pitchFamily="50" charset="-127"/>
              </a:rPr>
              <a:t>팀 조립</a:t>
            </a:r>
            <a:endParaRPr lang="ko-KR" altLang="en-US" sz="2000" dirty="0">
              <a:solidFill>
                <a:schemeClr val="dk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7399598" y="4140200"/>
            <a:ext cx="576263" cy="2016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dk1"/>
                </a:solidFill>
                <a:latin typeface="굴림" pitchFamily="50" charset="-127"/>
                <a:ea typeface="굴림" pitchFamily="50" charset="-127"/>
              </a:rPr>
              <a:t>총무회계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8264786" y="4130675"/>
            <a:ext cx="574675" cy="2016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dk1"/>
                </a:solidFill>
                <a:latin typeface="굴림" pitchFamily="50" charset="-127"/>
                <a:ea typeface="굴림" pitchFamily="50" charset="-127"/>
              </a:rPr>
              <a:t>영업지원</a:t>
            </a:r>
            <a:r>
              <a:rPr lang="en-US" altLang="ko-KR" sz="2000" dirty="0">
                <a:solidFill>
                  <a:schemeClr val="dk1"/>
                </a:solidFill>
                <a:latin typeface="굴림" pitchFamily="50" charset="-127"/>
                <a:ea typeface="굴림" pitchFamily="50" charset="-127"/>
              </a:rPr>
              <a:t>(A/S)</a:t>
            </a:r>
          </a:p>
        </p:txBody>
      </p:sp>
      <p:sp>
        <p:nvSpPr>
          <p:cNvPr id="48" name="TextBox 3"/>
          <p:cNvSpPr txBox="1">
            <a:spLocks noChangeArrowheads="1"/>
          </p:cNvSpPr>
          <p:nvPr/>
        </p:nvSpPr>
        <p:spPr bwMode="auto">
          <a:xfrm>
            <a:off x="4059498" y="2266950"/>
            <a:ext cx="15128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dirty="0">
                <a:latin typeface="굴림" pitchFamily="50" charset="-127"/>
                <a:ea typeface="굴림" pitchFamily="50" charset="-127"/>
              </a:rPr>
              <a:t>공장장</a:t>
            </a:r>
            <a:r>
              <a:rPr lang="en-US" altLang="ko-KR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dirty="0">
                <a:latin typeface="굴림" pitchFamily="50" charset="-127"/>
                <a:ea typeface="굴림" pitchFamily="50" charset="-127"/>
              </a:rPr>
              <a:t>임원</a:t>
            </a:r>
            <a:r>
              <a:rPr lang="en-US" altLang="ko-KR" dirty="0">
                <a:latin typeface="굴림" pitchFamily="50" charset="-127"/>
                <a:ea typeface="굴림" pitchFamily="50" charset="-127"/>
              </a:rPr>
              <a:t>)</a:t>
            </a:r>
            <a:endParaRPr lang="ko-KR" altLang="en-US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9" name="TextBox 18"/>
          <p:cNvSpPr txBox="1">
            <a:spLocks noChangeArrowheads="1"/>
          </p:cNvSpPr>
          <p:nvPr/>
        </p:nvSpPr>
        <p:spPr bwMode="auto">
          <a:xfrm>
            <a:off x="977521" y="2313604"/>
            <a:ext cx="1108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연구실장</a:t>
            </a:r>
            <a:endParaRPr lang="ko-KR" altLang="en-US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0" name="TextBox 19"/>
          <p:cNvSpPr txBox="1">
            <a:spLocks noChangeArrowheads="1"/>
          </p:cNvSpPr>
          <p:nvPr/>
        </p:nvSpPr>
        <p:spPr bwMode="auto">
          <a:xfrm>
            <a:off x="7310698" y="2259013"/>
            <a:ext cx="15128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영업부</a:t>
            </a:r>
            <a:r>
              <a:rPr lang="en-US" altLang="ko-KR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dirty="0">
                <a:latin typeface="굴림" pitchFamily="50" charset="-127"/>
                <a:ea typeface="굴림" pitchFamily="50" charset="-127"/>
              </a:rPr>
              <a:t>임원</a:t>
            </a:r>
            <a:r>
              <a:rPr lang="en-US" altLang="ko-KR" dirty="0">
                <a:latin typeface="굴림" pitchFamily="50" charset="-127"/>
                <a:ea typeface="굴림" pitchFamily="50" charset="-127"/>
              </a:rPr>
              <a:t>)</a:t>
            </a:r>
            <a:endParaRPr lang="ko-KR" altLang="en-US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2" name="아래쪽 화살표 51"/>
          <p:cNvSpPr/>
          <p:nvPr/>
        </p:nvSpPr>
        <p:spPr>
          <a:xfrm>
            <a:off x="3622131" y="3576945"/>
            <a:ext cx="335720" cy="4413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6" name="아래쪽 화살표 55"/>
          <p:cNvSpPr/>
          <p:nvPr/>
        </p:nvSpPr>
        <p:spPr>
          <a:xfrm>
            <a:off x="1383898" y="3549650"/>
            <a:ext cx="335720" cy="4413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7" name="아래쪽 화살표 56"/>
          <p:cNvSpPr/>
          <p:nvPr/>
        </p:nvSpPr>
        <p:spPr>
          <a:xfrm>
            <a:off x="5819420" y="3604241"/>
            <a:ext cx="335720" cy="4413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8" name="아래쪽 화살표 57"/>
          <p:cNvSpPr/>
          <p:nvPr/>
        </p:nvSpPr>
        <p:spPr>
          <a:xfrm>
            <a:off x="7975766" y="3604241"/>
            <a:ext cx="335720" cy="4413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9" name="아래쪽 화살표 58"/>
          <p:cNvSpPr/>
          <p:nvPr/>
        </p:nvSpPr>
        <p:spPr>
          <a:xfrm>
            <a:off x="4577474" y="1802737"/>
            <a:ext cx="335720" cy="4413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3221666" y="4827181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굴림" pitchFamily="50" charset="-127"/>
                <a:ea typeface="굴림" pitchFamily="50" charset="-127"/>
              </a:rPr>
              <a:t>1</a:t>
            </a:r>
            <a:endParaRPr lang="ko-KR" altLang="en-US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65182" y="4830725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굴림" pitchFamily="50" charset="-127"/>
                <a:ea typeface="굴림" pitchFamily="50" charset="-127"/>
              </a:rPr>
              <a:t>1</a:t>
            </a:r>
            <a:endParaRPr lang="ko-KR" altLang="en-US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419061" y="481300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굴림" pitchFamily="50" charset="-127"/>
                <a:ea typeface="굴림" pitchFamily="50" charset="-127"/>
              </a:rPr>
              <a:t>2</a:t>
            </a:r>
            <a:endParaRPr lang="ko-KR" altLang="en-US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80299" y="4738576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굴림" pitchFamily="50" charset="-127"/>
                <a:ea typeface="굴림" pitchFamily="50" charset="-127"/>
              </a:rPr>
              <a:t>2</a:t>
            </a:r>
            <a:endParaRPr lang="ko-KR" altLang="en-US" b="1" dirty="0"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6239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자유형 76"/>
          <p:cNvSpPr/>
          <p:nvPr/>
        </p:nvSpPr>
        <p:spPr>
          <a:xfrm rot="16200000">
            <a:off x="-350582" y="2131363"/>
            <a:ext cx="5444205" cy="3522187"/>
          </a:xfrm>
          <a:custGeom>
            <a:avLst/>
            <a:gdLst>
              <a:gd name="connsiteX0" fmla="*/ 0 w 1819993"/>
              <a:gd name="connsiteY0" fmla="*/ 91000 h 2183992"/>
              <a:gd name="connsiteX1" fmla="*/ 91000 w 1819993"/>
              <a:gd name="connsiteY1" fmla="*/ 0 h 2183992"/>
              <a:gd name="connsiteX2" fmla="*/ 1728993 w 1819993"/>
              <a:gd name="connsiteY2" fmla="*/ 0 h 2183992"/>
              <a:gd name="connsiteX3" fmla="*/ 1819993 w 1819993"/>
              <a:gd name="connsiteY3" fmla="*/ 91000 h 2183992"/>
              <a:gd name="connsiteX4" fmla="*/ 1819993 w 1819993"/>
              <a:gd name="connsiteY4" fmla="*/ 2092992 h 2183992"/>
              <a:gd name="connsiteX5" fmla="*/ 1728993 w 1819993"/>
              <a:gd name="connsiteY5" fmla="*/ 2183992 h 2183992"/>
              <a:gd name="connsiteX6" fmla="*/ 91000 w 1819993"/>
              <a:gd name="connsiteY6" fmla="*/ 2183992 h 2183992"/>
              <a:gd name="connsiteX7" fmla="*/ 0 w 1819993"/>
              <a:gd name="connsiteY7" fmla="*/ 2092992 h 2183992"/>
              <a:gd name="connsiteX8" fmla="*/ 0 w 1819993"/>
              <a:gd name="connsiteY8" fmla="*/ 91000 h 21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9993" h="2183992">
                <a:moveTo>
                  <a:pt x="1744159" y="1"/>
                </a:moveTo>
                <a:cubicBezTo>
                  <a:pt x="1786041" y="1"/>
                  <a:pt x="1819993" y="48891"/>
                  <a:pt x="1819993" y="109201"/>
                </a:cubicBezTo>
                <a:lnTo>
                  <a:pt x="1819993" y="2074791"/>
                </a:lnTo>
                <a:cubicBezTo>
                  <a:pt x="1819993" y="2135101"/>
                  <a:pt x="1786041" y="2183991"/>
                  <a:pt x="1744159" y="2183991"/>
                </a:cubicBezTo>
                <a:lnTo>
                  <a:pt x="75834" y="2183991"/>
                </a:lnTo>
                <a:cubicBezTo>
                  <a:pt x="33952" y="2183991"/>
                  <a:pt x="0" y="2135101"/>
                  <a:pt x="0" y="2074791"/>
                </a:cubicBezTo>
                <a:lnTo>
                  <a:pt x="0" y="109201"/>
                </a:lnTo>
                <a:cubicBezTo>
                  <a:pt x="0" y="48891"/>
                  <a:pt x="33952" y="1"/>
                  <a:pt x="75834" y="1"/>
                </a:cubicBezTo>
                <a:lnTo>
                  <a:pt x="1744159" y="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3118" tIns="58295" rIns="75566" bIns="1455993" numCol="1" spcCol="1270" anchor="t" anchorCtr="0">
            <a:noAutofit/>
          </a:bodyPr>
          <a:lstStyle/>
          <a:p>
            <a:pPr lvl="0" algn="r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700" kern="1200"/>
          </a:p>
        </p:txBody>
      </p:sp>
      <p:sp>
        <p:nvSpPr>
          <p:cNvPr id="3" name="TextBox 2"/>
          <p:cNvSpPr txBox="1"/>
          <p:nvPr/>
        </p:nvSpPr>
        <p:spPr>
          <a:xfrm>
            <a:off x="477293" y="222439"/>
            <a:ext cx="11176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b="1" spc="-150" dirty="0" smtClean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연  혁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4469014" y="2299389"/>
            <a:ext cx="475297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fontAlgn="b">
              <a:lnSpc>
                <a:spcPct val="90000"/>
              </a:lnSpc>
              <a:defRPr/>
            </a:pPr>
            <a:r>
              <a:rPr kumimoji="1" lang="en-US" altLang="ko-KR" sz="1600" b="1" dirty="0" smtClean="0">
                <a:latin typeface="굴림" pitchFamily="50" charset="-127"/>
                <a:ea typeface="굴림" pitchFamily="50" charset="-127"/>
              </a:rPr>
              <a:t>2016. 01     </a:t>
            </a:r>
            <a:r>
              <a:rPr kumimoji="1" lang="ko-KR" altLang="en-US" sz="1600" b="1" dirty="0" err="1" smtClean="0">
                <a:latin typeface="굴림" pitchFamily="50" charset="-127"/>
                <a:ea typeface="굴림" pitchFamily="50" charset="-127"/>
              </a:rPr>
              <a:t>에프웍스길상</a:t>
            </a:r>
            <a:r>
              <a:rPr kumimoji="1" lang="ko-KR" altLang="en-US" sz="1600" b="1" dirty="0" smtClean="0"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600" b="1" dirty="0">
                <a:latin typeface="굴림" pitchFamily="50" charset="-127"/>
                <a:ea typeface="굴림" pitchFamily="50" charset="-127"/>
              </a:rPr>
              <a:t>공장설립</a:t>
            </a:r>
            <a:endParaRPr kumimoji="1" lang="en-US" altLang="ko-KR" sz="1600" b="1" dirty="0">
              <a:latin typeface="굴림" pitchFamily="50" charset="-127"/>
              <a:ea typeface="굴림" pitchFamily="50" charset="-127"/>
            </a:endParaRPr>
          </a:p>
          <a:p>
            <a:pPr marL="457200" indent="-457200" fontAlgn="b">
              <a:lnSpc>
                <a:spcPct val="90000"/>
              </a:lnSpc>
              <a:defRPr/>
            </a:pPr>
            <a:endParaRPr kumimoji="1" lang="en-US" altLang="ko-KR" sz="1600" b="1" dirty="0">
              <a:latin typeface="굴림" pitchFamily="50" charset="-127"/>
              <a:ea typeface="굴림" pitchFamily="50" charset="-127"/>
            </a:endParaRPr>
          </a:p>
          <a:p>
            <a:pPr marL="457200" indent="-457200" fontAlgn="b">
              <a:lnSpc>
                <a:spcPct val="90000"/>
              </a:lnSpc>
              <a:defRPr/>
            </a:pPr>
            <a:r>
              <a:rPr kumimoji="1" lang="en-US" altLang="ko-KR" sz="1600" b="1" dirty="0" smtClean="0">
                <a:latin typeface="굴림" pitchFamily="50" charset="-127"/>
                <a:ea typeface="굴림" pitchFamily="50" charset="-127"/>
              </a:rPr>
              <a:t>2016. </a:t>
            </a:r>
            <a:r>
              <a:rPr kumimoji="1" lang="en-US" altLang="ko-KR" sz="1600" b="1" dirty="0">
                <a:latin typeface="굴림" pitchFamily="50" charset="-127"/>
                <a:ea typeface="굴림" pitchFamily="50" charset="-127"/>
              </a:rPr>
              <a:t>10     </a:t>
            </a:r>
            <a:r>
              <a:rPr kumimoji="1" lang="en-US" altLang="ko-KR" sz="1600" b="1" dirty="0" smtClean="0">
                <a:latin typeface="굴림" pitchFamily="50" charset="-127"/>
                <a:ea typeface="굴림" pitchFamily="50" charset="-127"/>
              </a:rPr>
              <a:t>PUR  </a:t>
            </a:r>
            <a:r>
              <a:rPr kumimoji="1" lang="ko-KR" altLang="en-US" sz="1600" b="1" dirty="0" err="1" smtClean="0">
                <a:latin typeface="굴림" pitchFamily="50" charset="-127"/>
                <a:ea typeface="굴림" pitchFamily="50" charset="-127"/>
              </a:rPr>
              <a:t>엣지밴딩머신</a:t>
            </a:r>
            <a:r>
              <a:rPr kumimoji="1" lang="ko-KR" altLang="en-US" sz="1600" b="1" dirty="0" smtClean="0">
                <a:latin typeface="굴림" pitchFamily="50" charset="-127"/>
                <a:ea typeface="굴림" pitchFamily="50" charset="-127"/>
              </a:rPr>
              <a:t> 도입</a:t>
            </a:r>
            <a:endParaRPr kumimoji="1" lang="en-US" altLang="ko-KR" sz="1600" b="1" dirty="0" smtClean="0">
              <a:latin typeface="굴림" pitchFamily="50" charset="-127"/>
              <a:ea typeface="굴림" pitchFamily="50" charset="-127"/>
            </a:endParaRPr>
          </a:p>
          <a:p>
            <a:pPr marL="457200" indent="-457200" fontAlgn="b">
              <a:lnSpc>
                <a:spcPct val="90000"/>
              </a:lnSpc>
              <a:defRPr/>
            </a:pPr>
            <a:endParaRPr kumimoji="1" lang="en-US" altLang="ko-KR" sz="1600" b="1" dirty="0">
              <a:latin typeface="굴림" pitchFamily="50" charset="-127"/>
              <a:ea typeface="굴림" pitchFamily="50" charset="-127"/>
            </a:endParaRPr>
          </a:p>
          <a:p>
            <a:pPr marL="457200" indent="-457200" fontAlgn="b">
              <a:lnSpc>
                <a:spcPct val="90000"/>
              </a:lnSpc>
              <a:defRPr/>
            </a:pPr>
            <a:r>
              <a:rPr kumimoji="1" lang="en-US" altLang="ko-KR" sz="1600" b="1" dirty="0" smtClean="0">
                <a:latin typeface="굴림" pitchFamily="50" charset="-127"/>
                <a:ea typeface="굴림" pitchFamily="50" charset="-127"/>
              </a:rPr>
              <a:t>2016. 12     </a:t>
            </a:r>
            <a:r>
              <a:rPr kumimoji="1" lang="ko-KR" altLang="en-US" sz="1600" b="1" dirty="0" smtClean="0">
                <a:latin typeface="굴림" pitchFamily="50" charset="-127"/>
                <a:ea typeface="굴림" pitchFamily="50" charset="-127"/>
              </a:rPr>
              <a:t>생산 </a:t>
            </a:r>
            <a:r>
              <a:rPr kumimoji="1" lang="en-US" altLang="ko-KR" sz="1600" b="1" dirty="0" smtClean="0">
                <a:latin typeface="굴림" pitchFamily="50" charset="-127"/>
                <a:ea typeface="굴림" pitchFamily="50" charset="-127"/>
              </a:rPr>
              <a:t>2</a:t>
            </a:r>
            <a:r>
              <a:rPr kumimoji="1" lang="ko-KR" altLang="en-US" sz="1600" b="1" dirty="0" smtClean="0">
                <a:latin typeface="굴림" pitchFamily="50" charset="-127"/>
                <a:ea typeface="굴림" pitchFamily="50" charset="-127"/>
              </a:rPr>
              <a:t>팀 구축</a:t>
            </a:r>
            <a:endParaRPr kumimoji="1" lang="en-US" altLang="ko-KR" sz="1600" b="1" dirty="0" smtClean="0">
              <a:latin typeface="굴림" pitchFamily="50" charset="-127"/>
              <a:ea typeface="굴림" pitchFamily="50" charset="-127"/>
            </a:endParaRPr>
          </a:p>
          <a:p>
            <a:pPr marL="457200" indent="-457200" fontAlgn="b">
              <a:lnSpc>
                <a:spcPct val="90000"/>
              </a:lnSpc>
              <a:defRPr/>
            </a:pPr>
            <a:endParaRPr kumimoji="1" lang="en-US" altLang="ko-KR" sz="1600" b="1" dirty="0">
              <a:latin typeface="굴림" pitchFamily="50" charset="-127"/>
              <a:ea typeface="굴림" pitchFamily="50" charset="-127"/>
            </a:endParaRPr>
          </a:p>
          <a:p>
            <a:pPr marL="457200" indent="-457200" fontAlgn="b">
              <a:lnSpc>
                <a:spcPct val="90000"/>
              </a:lnSpc>
              <a:defRPr/>
            </a:pPr>
            <a:r>
              <a:rPr kumimoji="1" lang="en-US" altLang="ko-KR" sz="1600" b="1" dirty="0" smtClean="0">
                <a:latin typeface="굴림" pitchFamily="50" charset="-127"/>
                <a:ea typeface="굴림" pitchFamily="50" charset="-127"/>
              </a:rPr>
              <a:t>2017. </a:t>
            </a:r>
            <a:r>
              <a:rPr kumimoji="1" lang="en-US" altLang="ko-KR" sz="1600" b="1" dirty="0">
                <a:latin typeface="굴림" pitchFamily="50" charset="-127"/>
                <a:ea typeface="굴림" pitchFamily="50" charset="-127"/>
              </a:rPr>
              <a:t>04     </a:t>
            </a:r>
            <a:r>
              <a:rPr kumimoji="1" lang="ko-KR" altLang="en-US" sz="1600" b="1" dirty="0" smtClean="0">
                <a:latin typeface="굴림" pitchFamily="50" charset="-127"/>
                <a:ea typeface="굴림" pitchFamily="50" charset="-127"/>
              </a:rPr>
              <a:t>제품 개발실 신설</a:t>
            </a:r>
            <a:endParaRPr kumimoji="1" lang="en-US" altLang="ko-KR" sz="1600" b="1" dirty="0" smtClean="0">
              <a:latin typeface="굴림" pitchFamily="50" charset="-127"/>
              <a:ea typeface="굴림" pitchFamily="50" charset="-127"/>
            </a:endParaRPr>
          </a:p>
          <a:p>
            <a:pPr marL="457200" indent="-457200" fontAlgn="b">
              <a:lnSpc>
                <a:spcPct val="90000"/>
              </a:lnSpc>
              <a:defRPr/>
            </a:pPr>
            <a:endParaRPr kumimoji="1" lang="en-US" altLang="ko-KR" sz="1600" b="1" dirty="0">
              <a:latin typeface="굴림" pitchFamily="50" charset="-127"/>
              <a:ea typeface="굴림" pitchFamily="50" charset="-127"/>
            </a:endParaRPr>
          </a:p>
          <a:p>
            <a:pPr marL="457200" indent="-457200" fontAlgn="b">
              <a:lnSpc>
                <a:spcPct val="90000"/>
              </a:lnSpc>
              <a:defRPr/>
            </a:pPr>
            <a:r>
              <a:rPr kumimoji="1" lang="en-US" altLang="ko-KR" sz="1600" b="1" dirty="0" smtClean="0">
                <a:latin typeface="굴림" pitchFamily="50" charset="-127"/>
                <a:ea typeface="굴림" pitchFamily="50" charset="-127"/>
              </a:rPr>
              <a:t>2017. 06     </a:t>
            </a:r>
            <a:r>
              <a:rPr kumimoji="1" lang="ko-KR" altLang="en-US" sz="1600" b="1" dirty="0" smtClean="0">
                <a:latin typeface="굴림" pitchFamily="50" charset="-127"/>
                <a:ea typeface="굴림" pitchFamily="50" charset="-127"/>
              </a:rPr>
              <a:t>남양주 공장 확장 이전</a:t>
            </a:r>
            <a:endParaRPr kumimoji="1" lang="en-US" altLang="ko-KR" sz="1600" b="1" dirty="0" smtClean="0">
              <a:latin typeface="굴림" pitchFamily="50" charset="-127"/>
              <a:ea typeface="굴림" pitchFamily="50" charset="-127"/>
            </a:endParaRPr>
          </a:p>
          <a:p>
            <a:pPr marL="457200" indent="-457200" fontAlgn="b">
              <a:lnSpc>
                <a:spcPct val="90000"/>
              </a:lnSpc>
              <a:defRPr/>
            </a:pPr>
            <a:endParaRPr kumimoji="1" lang="en-US" altLang="ko-KR" sz="1600" b="1" dirty="0">
              <a:latin typeface="굴림" pitchFamily="50" charset="-127"/>
              <a:ea typeface="굴림" pitchFamily="50" charset="-127"/>
            </a:endParaRPr>
          </a:p>
          <a:p>
            <a:pPr marL="457200" indent="-457200" fontAlgn="b">
              <a:lnSpc>
                <a:spcPct val="90000"/>
              </a:lnSpc>
              <a:defRPr/>
            </a:pPr>
            <a:r>
              <a:rPr kumimoji="1" lang="en-US" altLang="ko-KR" sz="1600" b="1" dirty="0" smtClean="0">
                <a:latin typeface="굴림" pitchFamily="50" charset="-127"/>
                <a:ea typeface="굴림" pitchFamily="50" charset="-127"/>
              </a:rPr>
              <a:t>2018. 10     </a:t>
            </a:r>
            <a:r>
              <a:rPr kumimoji="1" lang="ko-KR" altLang="en-US" sz="1600" b="1" dirty="0">
                <a:latin typeface="굴림" pitchFamily="50" charset="-127"/>
                <a:ea typeface="굴림" pitchFamily="50" charset="-127"/>
              </a:rPr>
              <a:t>공장 생산 설비 증설 및 현대화</a:t>
            </a:r>
            <a:endParaRPr kumimoji="1" lang="en-US" altLang="ko-KR" sz="1600" b="1" dirty="0">
              <a:latin typeface="굴림" pitchFamily="50" charset="-127"/>
              <a:ea typeface="굴림" pitchFamily="50" charset="-127"/>
            </a:endParaRPr>
          </a:p>
          <a:p>
            <a:pPr marL="457200" indent="-457200" fontAlgn="b">
              <a:lnSpc>
                <a:spcPct val="90000"/>
              </a:lnSpc>
              <a:defRPr/>
            </a:pPr>
            <a:endParaRPr kumimoji="1" lang="en-US" altLang="ko-KR" sz="1600" b="1" dirty="0" smtClean="0">
              <a:latin typeface="굴림" pitchFamily="50" charset="-127"/>
              <a:ea typeface="굴림" pitchFamily="50" charset="-127"/>
            </a:endParaRPr>
          </a:p>
          <a:p>
            <a:pPr marL="457200" indent="-457200" fontAlgn="b">
              <a:lnSpc>
                <a:spcPct val="90000"/>
              </a:lnSpc>
              <a:defRPr/>
            </a:pPr>
            <a:endParaRPr lang="ko-KR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</a:endParaRPr>
          </a:p>
          <a:p>
            <a:pPr marL="457200" indent="-457200" fontAlgn="b">
              <a:lnSpc>
                <a:spcPct val="90000"/>
              </a:lnSpc>
              <a:defRPr/>
            </a:pPr>
            <a:endParaRPr lang="en-US" altLang="ko-K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7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327" y="1326417"/>
            <a:ext cx="10556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그림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46377" y="2137629"/>
            <a:ext cx="5619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그림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5152" y="2137629"/>
            <a:ext cx="746125" cy="99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그림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6202" y="2137629"/>
            <a:ext cx="7493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그림 8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46302" y="2142392"/>
            <a:ext cx="558800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그림 12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5152" y="3179029"/>
            <a:ext cx="746125" cy="99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그림 13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54139" y="3179029"/>
            <a:ext cx="747713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그림 14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43127" y="3179029"/>
            <a:ext cx="5619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그림 15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5152" y="4255354"/>
            <a:ext cx="746125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그림 20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60527" y="1326417"/>
            <a:ext cx="10572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그림 16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946377" y="1326417"/>
            <a:ext cx="10556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그림 21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76264" y="5660292"/>
            <a:ext cx="2128838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" name="그룹 16"/>
          <p:cNvGrpSpPr/>
          <p:nvPr/>
        </p:nvGrpSpPr>
        <p:grpSpPr>
          <a:xfrm>
            <a:off x="8929830" y="142876"/>
            <a:ext cx="816566" cy="909748"/>
            <a:chOff x="5630453" y="1805186"/>
            <a:chExt cx="3624016" cy="4292301"/>
          </a:xfrm>
        </p:grpSpPr>
        <p:sp>
          <p:nvSpPr>
            <p:cNvPr id="36" name="육각형 35"/>
            <p:cNvSpPr/>
            <p:nvPr/>
          </p:nvSpPr>
          <p:spPr>
            <a:xfrm rot="5400000">
              <a:off x="7022078" y="1908611"/>
              <a:ext cx="1591155" cy="1384305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7" name="그룹 32"/>
            <p:cNvGrpSpPr/>
            <p:nvPr/>
          </p:nvGrpSpPr>
          <p:grpSpPr>
            <a:xfrm>
              <a:off x="5630453" y="1805186"/>
              <a:ext cx="1384305" cy="1591155"/>
              <a:chOff x="1658438" y="2434"/>
              <a:chExt cx="1384305" cy="1591155"/>
            </a:xfrm>
          </p:grpSpPr>
          <p:sp>
            <p:nvSpPr>
              <p:cNvPr id="50" name="육각형 49"/>
              <p:cNvSpPr/>
              <p:nvPr/>
            </p:nvSpPr>
            <p:spPr>
              <a:xfrm rot="5400000">
                <a:off x="1555013" y="105859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2" name="육각형 6"/>
              <p:cNvSpPr/>
              <p:nvPr/>
            </p:nvSpPr>
            <p:spPr>
              <a:xfrm>
                <a:off x="1874159" y="250389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38" name="그룹 33"/>
            <p:cNvGrpSpPr/>
            <p:nvPr/>
          </p:nvGrpSpPr>
          <p:grpSpPr>
            <a:xfrm>
              <a:off x="6375114" y="3155759"/>
              <a:ext cx="1384305" cy="1591155"/>
              <a:chOff x="2403099" y="1353007"/>
              <a:chExt cx="1384305" cy="1591155"/>
            </a:xfrm>
          </p:grpSpPr>
          <p:sp>
            <p:nvSpPr>
              <p:cNvPr id="48" name="육각형 47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9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39" name="그룹 34"/>
            <p:cNvGrpSpPr/>
            <p:nvPr/>
          </p:nvGrpSpPr>
          <p:grpSpPr>
            <a:xfrm>
              <a:off x="7870164" y="3155759"/>
              <a:ext cx="1384305" cy="1591155"/>
              <a:chOff x="3898149" y="1353007"/>
              <a:chExt cx="1384305" cy="1591155"/>
            </a:xfrm>
          </p:grpSpPr>
          <p:sp>
            <p:nvSpPr>
              <p:cNvPr id="46" name="육각형 45"/>
              <p:cNvSpPr/>
              <p:nvPr/>
            </p:nvSpPr>
            <p:spPr>
              <a:xfrm rot="5400000">
                <a:off x="379472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7" name="육각형 10"/>
              <p:cNvSpPr/>
              <p:nvPr/>
            </p:nvSpPr>
            <p:spPr>
              <a:xfrm>
                <a:off x="411387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40" name="그룹 35"/>
            <p:cNvGrpSpPr/>
            <p:nvPr/>
          </p:nvGrpSpPr>
          <p:grpSpPr>
            <a:xfrm>
              <a:off x="7125503" y="4506332"/>
              <a:ext cx="1384305" cy="1591155"/>
              <a:chOff x="3153488" y="2703580"/>
              <a:chExt cx="1384305" cy="1591155"/>
            </a:xfrm>
          </p:grpSpPr>
          <p:sp>
            <p:nvSpPr>
              <p:cNvPr id="44" name="육각형 43"/>
              <p:cNvSpPr/>
              <p:nvPr/>
            </p:nvSpPr>
            <p:spPr>
              <a:xfrm rot="5400000">
                <a:off x="305006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5" name="육각형 12"/>
              <p:cNvSpPr/>
              <p:nvPr/>
            </p:nvSpPr>
            <p:spPr>
              <a:xfrm>
                <a:off x="336920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41" name="그룹 36"/>
            <p:cNvGrpSpPr/>
            <p:nvPr/>
          </p:nvGrpSpPr>
          <p:grpSpPr>
            <a:xfrm>
              <a:off x="5630453" y="4506332"/>
              <a:ext cx="1384305" cy="1591155"/>
              <a:chOff x="1658438" y="2703580"/>
              <a:chExt cx="1384305" cy="1591155"/>
            </a:xfrm>
          </p:grpSpPr>
          <p:sp>
            <p:nvSpPr>
              <p:cNvPr id="42" name="육각형 41"/>
              <p:cNvSpPr/>
              <p:nvPr/>
            </p:nvSpPr>
            <p:spPr>
              <a:xfrm rot="5400000">
                <a:off x="155501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육각형 14"/>
              <p:cNvSpPr/>
              <p:nvPr/>
            </p:nvSpPr>
            <p:spPr>
              <a:xfrm>
                <a:off x="187415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239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자유형 33"/>
          <p:cNvSpPr/>
          <p:nvPr/>
        </p:nvSpPr>
        <p:spPr>
          <a:xfrm rot="16200000">
            <a:off x="5584722" y="2417104"/>
            <a:ext cx="5128658" cy="2866198"/>
          </a:xfrm>
          <a:custGeom>
            <a:avLst/>
            <a:gdLst>
              <a:gd name="connsiteX0" fmla="*/ 0 w 1819993"/>
              <a:gd name="connsiteY0" fmla="*/ 91000 h 2183992"/>
              <a:gd name="connsiteX1" fmla="*/ 91000 w 1819993"/>
              <a:gd name="connsiteY1" fmla="*/ 0 h 2183992"/>
              <a:gd name="connsiteX2" fmla="*/ 1728993 w 1819993"/>
              <a:gd name="connsiteY2" fmla="*/ 0 h 2183992"/>
              <a:gd name="connsiteX3" fmla="*/ 1819993 w 1819993"/>
              <a:gd name="connsiteY3" fmla="*/ 91000 h 2183992"/>
              <a:gd name="connsiteX4" fmla="*/ 1819993 w 1819993"/>
              <a:gd name="connsiteY4" fmla="*/ 2092992 h 2183992"/>
              <a:gd name="connsiteX5" fmla="*/ 1728993 w 1819993"/>
              <a:gd name="connsiteY5" fmla="*/ 2183992 h 2183992"/>
              <a:gd name="connsiteX6" fmla="*/ 91000 w 1819993"/>
              <a:gd name="connsiteY6" fmla="*/ 2183992 h 2183992"/>
              <a:gd name="connsiteX7" fmla="*/ 0 w 1819993"/>
              <a:gd name="connsiteY7" fmla="*/ 2092992 h 2183992"/>
              <a:gd name="connsiteX8" fmla="*/ 0 w 1819993"/>
              <a:gd name="connsiteY8" fmla="*/ 91000 h 21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9993" h="2183992">
                <a:moveTo>
                  <a:pt x="1744159" y="1"/>
                </a:moveTo>
                <a:cubicBezTo>
                  <a:pt x="1786041" y="1"/>
                  <a:pt x="1819993" y="48891"/>
                  <a:pt x="1819993" y="109201"/>
                </a:cubicBezTo>
                <a:lnTo>
                  <a:pt x="1819993" y="2074791"/>
                </a:lnTo>
                <a:cubicBezTo>
                  <a:pt x="1819993" y="2135101"/>
                  <a:pt x="1786041" y="2183991"/>
                  <a:pt x="1744159" y="2183991"/>
                </a:cubicBezTo>
                <a:lnTo>
                  <a:pt x="75834" y="2183991"/>
                </a:lnTo>
                <a:cubicBezTo>
                  <a:pt x="33952" y="2183991"/>
                  <a:pt x="0" y="2135101"/>
                  <a:pt x="0" y="2074791"/>
                </a:cubicBezTo>
                <a:lnTo>
                  <a:pt x="0" y="109201"/>
                </a:lnTo>
                <a:cubicBezTo>
                  <a:pt x="0" y="48891"/>
                  <a:pt x="33952" y="1"/>
                  <a:pt x="75834" y="1"/>
                </a:cubicBezTo>
                <a:lnTo>
                  <a:pt x="1744159" y="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3118" tIns="58295" rIns="75566" bIns="1455993" numCol="1" spcCol="1270" anchor="t" anchorCtr="0">
            <a:noAutofit/>
          </a:bodyPr>
          <a:lstStyle/>
          <a:p>
            <a:pPr lvl="0" algn="r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700" kern="1200"/>
          </a:p>
        </p:txBody>
      </p:sp>
      <p:sp>
        <p:nvSpPr>
          <p:cNvPr id="33" name="자유형 32"/>
          <p:cNvSpPr/>
          <p:nvPr/>
        </p:nvSpPr>
        <p:spPr>
          <a:xfrm rot="16200000">
            <a:off x="2508148" y="2274229"/>
            <a:ext cx="5128658" cy="3132898"/>
          </a:xfrm>
          <a:custGeom>
            <a:avLst/>
            <a:gdLst>
              <a:gd name="connsiteX0" fmla="*/ 0 w 1819993"/>
              <a:gd name="connsiteY0" fmla="*/ 91000 h 2183992"/>
              <a:gd name="connsiteX1" fmla="*/ 91000 w 1819993"/>
              <a:gd name="connsiteY1" fmla="*/ 0 h 2183992"/>
              <a:gd name="connsiteX2" fmla="*/ 1728993 w 1819993"/>
              <a:gd name="connsiteY2" fmla="*/ 0 h 2183992"/>
              <a:gd name="connsiteX3" fmla="*/ 1819993 w 1819993"/>
              <a:gd name="connsiteY3" fmla="*/ 91000 h 2183992"/>
              <a:gd name="connsiteX4" fmla="*/ 1819993 w 1819993"/>
              <a:gd name="connsiteY4" fmla="*/ 2092992 h 2183992"/>
              <a:gd name="connsiteX5" fmla="*/ 1728993 w 1819993"/>
              <a:gd name="connsiteY5" fmla="*/ 2183992 h 2183992"/>
              <a:gd name="connsiteX6" fmla="*/ 91000 w 1819993"/>
              <a:gd name="connsiteY6" fmla="*/ 2183992 h 2183992"/>
              <a:gd name="connsiteX7" fmla="*/ 0 w 1819993"/>
              <a:gd name="connsiteY7" fmla="*/ 2092992 h 2183992"/>
              <a:gd name="connsiteX8" fmla="*/ 0 w 1819993"/>
              <a:gd name="connsiteY8" fmla="*/ 91000 h 21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9993" h="2183992">
                <a:moveTo>
                  <a:pt x="1744159" y="1"/>
                </a:moveTo>
                <a:cubicBezTo>
                  <a:pt x="1786041" y="1"/>
                  <a:pt x="1819993" y="48891"/>
                  <a:pt x="1819993" y="109201"/>
                </a:cubicBezTo>
                <a:lnTo>
                  <a:pt x="1819993" y="2074791"/>
                </a:lnTo>
                <a:cubicBezTo>
                  <a:pt x="1819993" y="2135101"/>
                  <a:pt x="1786041" y="2183991"/>
                  <a:pt x="1744159" y="2183991"/>
                </a:cubicBezTo>
                <a:lnTo>
                  <a:pt x="75834" y="2183991"/>
                </a:lnTo>
                <a:cubicBezTo>
                  <a:pt x="33952" y="2183991"/>
                  <a:pt x="0" y="2135101"/>
                  <a:pt x="0" y="2074791"/>
                </a:cubicBezTo>
                <a:lnTo>
                  <a:pt x="0" y="109201"/>
                </a:lnTo>
                <a:cubicBezTo>
                  <a:pt x="0" y="48891"/>
                  <a:pt x="33952" y="1"/>
                  <a:pt x="75834" y="1"/>
                </a:cubicBezTo>
                <a:lnTo>
                  <a:pt x="1744159" y="1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3118" tIns="58295" rIns="75566" bIns="1455993" numCol="1" spcCol="1270" anchor="t" anchorCtr="0">
            <a:noAutofit/>
          </a:bodyPr>
          <a:lstStyle/>
          <a:p>
            <a:pPr lvl="0" algn="r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700" kern="1200"/>
          </a:p>
        </p:txBody>
      </p:sp>
      <p:sp>
        <p:nvSpPr>
          <p:cNvPr id="32" name="자유형 31"/>
          <p:cNvSpPr/>
          <p:nvPr/>
        </p:nvSpPr>
        <p:spPr>
          <a:xfrm rot="16200000">
            <a:off x="-768452" y="2274229"/>
            <a:ext cx="5128658" cy="3132898"/>
          </a:xfrm>
          <a:custGeom>
            <a:avLst/>
            <a:gdLst>
              <a:gd name="connsiteX0" fmla="*/ 0 w 1819993"/>
              <a:gd name="connsiteY0" fmla="*/ 91000 h 2183992"/>
              <a:gd name="connsiteX1" fmla="*/ 91000 w 1819993"/>
              <a:gd name="connsiteY1" fmla="*/ 0 h 2183992"/>
              <a:gd name="connsiteX2" fmla="*/ 1728993 w 1819993"/>
              <a:gd name="connsiteY2" fmla="*/ 0 h 2183992"/>
              <a:gd name="connsiteX3" fmla="*/ 1819993 w 1819993"/>
              <a:gd name="connsiteY3" fmla="*/ 91000 h 2183992"/>
              <a:gd name="connsiteX4" fmla="*/ 1819993 w 1819993"/>
              <a:gd name="connsiteY4" fmla="*/ 2092992 h 2183992"/>
              <a:gd name="connsiteX5" fmla="*/ 1728993 w 1819993"/>
              <a:gd name="connsiteY5" fmla="*/ 2183992 h 2183992"/>
              <a:gd name="connsiteX6" fmla="*/ 91000 w 1819993"/>
              <a:gd name="connsiteY6" fmla="*/ 2183992 h 2183992"/>
              <a:gd name="connsiteX7" fmla="*/ 0 w 1819993"/>
              <a:gd name="connsiteY7" fmla="*/ 2092992 h 2183992"/>
              <a:gd name="connsiteX8" fmla="*/ 0 w 1819993"/>
              <a:gd name="connsiteY8" fmla="*/ 91000 h 21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9993" h="2183992">
                <a:moveTo>
                  <a:pt x="1744159" y="1"/>
                </a:moveTo>
                <a:cubicBezTo>
                  <a:pt x="1786041" y="1"/>
                  <a:pt x="1819993" y="48891"/>
                  <a:pt x="1819993" y="109201"/>
                </a:cubicBezTo>
                <a:lnTo>
                  <a:pt x="1819993" y="2074791"/>
                </a:lnTo>
                <a:cubicBezTo>
                  <a:pt x="1819993" y="2135101"/>
                  <a:pt x="1786041" y="2183991"/>
                  <a:pt x="1744159" y="2183991"/>
                </a:cubicBezTo>
                <a:lnTo>
                  <a:pt x="75834" y="2183991"/>
                </a:lnTo>
                <a:cubicBezTo>
                  <a:pt x="33952" y="2183991"/>
                  <a:pt x="0" y="2135101"/>
                  <a:pt x="0" y="2074791"/>
                </a:cubicBezTo>
                <a:lnTo>
                  <a:pt x="0" y="109201"/>
                </a:lnTo>
                <a:cubicBezTo>
                  <a:pt x="0" y="48891"/>
                  <a:pt x="33952" y="1"/>
                  <a:pt x="75834" y="1"/>
                </a:cubicBezTo>
                <a:lnTo>
                  <a:pt x="1744159" y="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3118" tIns="58295" rIns="75566" bIns="1455993" numCol="1" spcCol="1270" anchor="t" anchorCtr="0">
            <a:noAutofit/>
          </a:bodyPr>
          <a:lstStyle/>
          <a:p>
            <a:pPr lvl="0" algn="r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700" kern="1200"/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4875610" y="1989138"/>
            <a:ext cx="4445661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endParaRPr lang="en-US" altLang="ko-KR" sz="1200">
              <a:latin typeface="돋움체" pitchFamily="49" charset="-127"/>
              <a:ea typeface="돋움체" pitchFamily="49" charset="-127"/>
            </a:endParaRP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endParaRPr lang="ko-KR" altLang="en-US" sz="120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10245" name="TextBox 4"/>
          <p:cNvSpPr txBox="1">
            <a:spLocks noChangeArrowheads="1"/>
          </p:cNvSpPr>
          <p:nvPr/>
        </p:nvSpPr>
        <p:spPr bwMode="auto">
          <a:xfrm>
            <a:off x="6773874" y="5785364"/>
            <a:ext cx="296148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 b="1" dirty="0" err="1" smtClean="0">
                <a:latin typeface="굴림" pitchFamily="50" charset="-127"/>
                <a:ea typeface="굴림" pitchFamily="50" charset="-127"/>
              </a:rPr>
              <a:t>제작품목</a:t>
            </a:r>
            <a:r>
              <a:rPr lang="en-US" altLang="ko-KR" sz="800" dirty="0">
                <a:latin typeface="굴림" pitchFamily="50" charset="-127"/>
                <a:ea typeface="굴림" pitchFamily="50" charset="-127"/>
              </a:rPr>
              <a:t>:   </a:t>
            </a:r>
            <a:r>
              <a:rPr lang="ko-KR" altLang="en-US" sz="800" b="1" dirty="0" smtClean="0">
                <a:latin typeface="굴림" pitchFamily="50" charset="-127"/>
                <a:ea typeface="굴림" pitchFamily="50" charset="-127"/>
              </a:rPr>
              <a:t>도장가구</a:t>
            </a:r>
            <a:r>
              <a:rPr lang="en-US" altLang="ko-KR" sz="800" b="1" dirty="0" smtClean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800" b="1" dirty="0" smtClean="0">
                <a:latin typeface="굴림" pitchFamily="50" charset="-127"/>
                <a:ea typeface="굴림" pitchFamily="50" charset="-127"/>
              </a:rPr>
              <a:t>금속 및 </a:t>
            </a:r>
            <a:r>
              <a:rPr lang="ko-KR" altLang="en-US" sz="800" b="1" dirty="0" err="1" smtClean="0">
                <a:latin typeface="굴림" pitchFamily="50" charset="-127"/>
                <a:ea typeface="굴림" pitchFamily="50" charset="-127"/>
              </a:rPr>
              <a:t>무늬목</a:t>
            </a:r>
            <a:r>
              <a:rPr lang="ko-KR" altLang="en-US" sz="800" dirty="0" smtClean="0"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800" b="1" dirty="0" smtClean="0">
                <a:latin typeface="굴림" pitchFamily="50" charset="-127"/>
                <a:ea typeface="굴림" pitchFamily="50" charset="-127"/>
              </a:rPr>
              <a:t>가구</a:t>
            </a:r>
            <a:endParaRPr lang="en-US" altLang="ko-KR" sz="800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46" name="TextBox 15"/>
          <p:cNvSpPr txBox="1">
            <a:spLocks noChangeArrowheads="1"/>
          </p:cNvSpPr>
          <p:nvPr/>
        </p:nvSpPr>
        <p:spPr bwMode="auto">
          <a:xfrm>
            <a:off x="237332" y="5839305"/>
            <a:ext cx="3432704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 b="1" dirty="0">
                <a:latin typeface="굴림" pitchFamily="50" charset="-127"/>
                <a:ea typeface="굴림" pitchFamily="50" charset="-127"/>
              </a:rPr>
              <a:t>자체공장제작품목</a:t>
            </a:r>
            <a:r>
              <a:rPr lang="en-US" altLang="ko-KR" sz="800" dirty="0">
                <a:latin typeface="굴림" pitchFamily="50" charset="-127"/>
                <a:ea typeface="굴림" pitchFamily="50" charset="-127"/>
              </a:rPr>
              <a:t>:  </a:t>
            </a:r>
            <a:r>
              <a:rPr lang="ko-KR" altLang="en-US" sz="800" b="1" dirty="0" smtClean="0">
                <a:latin typeface="굴림" pitchFamily="50" charset="-127"/>
                <a:ea typeface="굴림" pitchFamily="50" charset="-127"/>
              </a:rPr>
              <a:t>도어 및 </a:t>
            </a:r>
            <a:r>
              <a:rPr lang="ko-KR" altLang="en-US" sz="800" b="1" dirty="0">
                <a:latin typeface="굴림" pitchFamily="50" charset="-127"/>
                <a:ea typeface="굴림" pitchFamily="50" charset="-127"/>
              </a:rPr>
              <a:t>주문가구제작전문 </a:t>
            </a:r>
            <a:r>
              <a:rPr lang="en-US" altLang="ko-KR" sz="800" b="1" dirty="0" smtClean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800" b="1" dirty="0" smtClean="0">
                <a:latin typeface="굴림" pitchFamily="50" charset="-127"/>
                <a:ea typeface="굴림" pitchFamily="50" charset="-127"/>
              </a:rPr>
              <a:t>생산</a:t>
            </a:r>
            <a:r>
              <a:rPr lang="en-US" altLang="ko-KR" sz="800" b="1" dirty="0" smtClean="0">
                <a:latin typeface="굴림" pitchFamily="50" charset="-127"/>
                <a:ea typeface="굴림" pitchFamily="50" charset="-127"/>
              </a:rPr>
              <a:t>1</a:t>
            </a:r>
            <a:r>
              <a:rPr lang="ko-KR" altLang="en-US" sz="800" b="1" dirty="0" smtClean="0">
                <a:latin typeface="굴림" pitchFamily="50" charset="-127"/>
                <a:ea typeface="굴림" pitchFamily="50" charset="-127"/>
              </a:rPr>
              <a:t>팀</a:t>
            </a:r>
            <a:r>
              <a:rPr lang="en-US" altLang="ko-KR" sz="800" b="1" dirty="0" smtClean="0">
                <a:latin typeface="굴림" pitchFamily="50" charset="-127"/>
                <a:ea typeface="굴림" pitchFamily="50" charset="-127"/>
              </a:rPr>
              <a:t>)</a:t>
            </a:r>
            <a:endParaRPr lang="en-US" altLang="ko-KR" sz="800" b="1" dirty="0">
              <a:latin typeface="굴림" pitchFamily="50" charset="-127"/>
              <a:ea typeface="굴림" pitchFamily="50" charset="-127"/>
            </a:endParaRPr>
          </a:p>
          <a:p>
            <a:endParaRPr lang="ko-KR" altLang="en-US" sz="8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51" name="TextBox 15"/>
          <p:cNvSpPr txBox="1">
            <a:spLocks noChangeArrowheads="1"/>
          </p:cNvSpPr>
          <p:nvPr/>
        </p:nvSpPr>
        <p:spPr bwMode="auto">
          <a:xfrm>
            <a:off x="6663796" y="3514725"/>
            <a:ext cx="3099329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800" b="1" dirty="0">
                <a:latin typeface="굴림" pitchFamily="50" charset="-127"/>
                <a:ea typeface="굴림" pitchFamily="50" charset="-127"/>
              </a:rPr>
              <a:t>자체공장제작품목</a:t>
            </a:r>
            <a:r>
              <a:rPr lang="en-US" altLang="ko-KR" sz="800" dirty="0">
                <a:latin typeface="굴림" pitchFamily="50" charset="-127"/>
                <a:ea typeface="굴림" pitchFamily="50" charset="-127"/>
              </a:rPr>
              <a:t>:  </a:t>
            </a:r>
            <a:r>
              <a:rPr lang="ko-KR" altLang="en-US" sz="800" b="1" dirty="0">
                <a:latin typeface="굴림" pitchFamily="50" charset="-127"/>
                <a:ea typeface="굴림" pitchFamily="50" charset="-127"/>
              </a:rPr>
              <a:t>바디 및 주문가구제작전문 </a:t>
            </a:r>
            <a:r>
              <a:rPr lang="en-US" altLang="ko-KR" sz="800" b="1" dirty="0" smtClean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800" b="1" dirty="0" smtClean="0">
                <a:latin typeface="굴림" pitchFamily="50" charset="-127"/>
                <a:ea typeface="굴림" pitchFamily="50" charset="-127"/>
              </a:rPr>
              <a:t>생산</a:t>
            </a:r>
            <a:r>
              <a:rPr lang="en-US" altLang="ko-KR" sz="800" b="1" dirty="0" smtClean="0">
                <a:latin typeface="굴림" pitchFamily="50" charset="-127"/>
                <a:ea typeface="굴림" pitchFamily="50" charset="-127"/>
              </a:rPr>
              <a:t>2</a:t>
            </a:r>
            <a:r>
              <a:rPr lang="ko-KR" altLang="en-US" sz="800" b="1" dirty="0" smtClean="0">
                <a:latin typeface="굴림" pitchFamily="50" charset="-127"/>
                <a:ea typeface="굴림" pitchFamily="50" charset="-127"/>
              </a:rPr>
              <a:t>팀</a:t>
            </a:r>
            <a:r>
              <a:rPr lang="en-US" altLang="ko-KR" sz="800" b="1" dirty="0" smtClean="0">
                <a:latin typeface="굴림" pitchFamily="50" charset="-127"/>
                <a:ea typeface="굴림" pitchFamily="50" charset="-127"/>
              </a:rPr>
              <a:t>)</a:t>
            </a:r>
            <a:endParaRPr lang="en-US" altLang="ko-KR" sz="800" b="1" dirty="0">
              <a:latin typeface="굴림" pitchFamily="50" charset="-127"/>
              <a:ea typeface="굴림" pitchFamily="50" charset="-127"/>
            </a:endParaRPr>
          </a:p>
          <a:p>
            <a:endParaRPr lang="ko-KR" altLang="en-US" sz="8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7293" y="222439"/>
            <a:ext cx="3897221" cy="5411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사업자등록증  및  공장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6"/>
          <p:cNvGrpSpPr/>
          <p:nvPr/>
        </p:nvGrpSpPr>
        <p:grpSpPr>
          <a:xfrm>
            <a:off x="8929830" y="142876"/>
            <a:ext cx="816566" cy="909748"/>
            <a:chOff x="5630453" y="1805186"/>
            <a:chExt cx="3624016" cy="4292301"/>
          </a:xfrm>
        </p:grpSpPr>
        <p:sp>
          <p:nvSpPr>
            <p:cNvPr id="16" name="육각형 15"/>
            <p:cNvSpPr/>
            <p:nvPr/>
          </p:nvSpPr>
          <p:spPr>
            <a:xfrm rot="5400000">
              <a:off x="7022078" y="1908611"/>
              <a:ext cx="1591155" cy="1384305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17" name="그룹 32"/>
            <p:cNvGrpSpPr/>
            <p:nvPr/>
          </p:nvGrpSpPr>
          <p:grpSpPr>
            <a:xfrm>
              <a:off x="5630453" y="1805186"/>
              <a:ext cx="1384305" cy="1591155"/>
              <a:chOff x="1658438" y="2434"/>
              <a:chExt cx="1384305" cy="1591155"/>
            </a:xfrm>
          </p:grpSpPr>
          <p:sp>
            <p:nvSpPr>
              <p:cNvPr id="30" name="육각형 29"/>
              <p:cNvSpPr/>
              <p:nvPr/>
            </p:nvSpPr>
            <p:spPr>
              <a:xfrm rot="5400000">
                <a:off x="1555013" y="105859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육각형 6"/>
              <p:cNvSpPr/>
              <p:nvPr/>
            </p:nvSpPr>
            <p:spPr>
              <a:xfrm>
                <a:off x="1874159" y="250389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18" name="그룹 33"/>
            <p:cNvGrpSpPr/>
            <p:nvPr/>
          </p:nvGrpSpPr>
          <p:grpSpPr>
            <a:xfrm>
              <a:off x="6375114" y="3155759"/>
              <a:ext cx="1384305" cy="1591155"/>
              <a:chOff x="2403099" y="1353007"/>
              <a:chExt cx="1384305" cy="1591155"/>
            </a:xfrm>
          </p:grpSpPr>
          <p:sp>
            <p:nvSpPr>
              <p:cNvPr id="28" name="육각형 27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19" name="그룹 34"/>
            <p:cNvGrpSpPr/>
            <p:nvPr/>
          </p:nvGrpSpPr>
          <p:grpSpPr>
            <a:xfrm>
              <a:off x="7870164" y="3155759"/>
              <a:ext cx="1384305" cy="1591155"/>
              <a:chOff x="3898149" y="1353007"/>
              <a:chExt cx="1384305" cy="1591155"/>
            </a:xfrm>
          </p:grpSpPr>
          <p:sp>
            <p:nvSpPr>
              <p:cNvPr id="26" name="육각형 25"/>
              <p:cNvSpPr/>
              <p:nvPr/>
            </p:nvSpPr>
            <p:spPr>
              <a:xfrm rot="5400000">
                <a:off x="379472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육각형 10"/>
              <p:cNvSpPr/>
              <p:nvPr/>
            </p:nvSpPr>
            <p:spPr>
              <a:xfrm>
                <a:off x="411387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20" name="그룹 35"/>
            <p:cNvGrpSpPr/>
            <p:nvPr/>
          </p:nvGrpSpPr>
          <p:grpSpPr>
            <a:xfrm>
              <a:off x="7125503" y="4506332"/>
              <a:ext cx="1384305" cy="1591155"/>
              <a:chOff x="3153488" y="2703580"/>
              <a:chExt cx="1384305" cy="1591155"/>
            </a:xfrm>
          </p:grpSpPr>
          <p:sp>
            <p:nvSpPr>
              <p:cNvPr id="24" name="육각형 23"/>
              <p:cNvSpPr/>
              <p:nvPr/>
            </p:nvSpPr>
            <p:spPr>
              <a:xfrm rot="5400000">
                <a:off x="305006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육각형 12"/>
              <p:cNvSpPr/>
              <p:nvPr/>
            </p:nvSpPr>
            <p:spPr>
              <a:xfrm>
                <a:off x="336920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21" name="그룹 36"/>
            <p:cNvGrpSpPr/>
            <p:nvPr/>
          </p:nvGrpSpPr>
          <p:grpSpPr>
            <a:xfrm>
              <a:off x="5630453" y="4506332"/>
              <a:ext cx="1384305" cy="1591155"/>
              <a:chOff x="1658438" y="2703580"/>
              <a:chExt cx="1384305" cy="1591155"/>
            </a:xfrm>
          </p:grpSpPr>
          <p:sp>
            <p:nvSpPr>
              <p:cNvPr id="22" name="육각형 21"/>
              <p:cNvSpPr/>
              <p:nvPr/>
            </p:nvSpPr>
            <p:spPr>
              <a:xfrm rot="5400000">
                <a:off x="155501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육각형 14"/>
              <p:cNvSpPr/>
              <p:nvPr/>
            </p:nvSpPr>
            <p:spPr>
              <a:xfrm>
                <a:off x="187415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89374" y="1037449"/>
            <a:ext cx="2118102" cy="28364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874" y="1545708"/>
            <a:ext cx="2709215" cy="191646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802" y="3631191"/>
            <a:ext cx="2783849" cy="198976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9988" y="3968789"/>
            <a:ext cx="2746479" cy="171082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4659" y="1736490"/>
            <a:ext cx="2950318" cy="42647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자유형 30"/>
          <p:cNvSpPr/>
          <p:nvPr/>
        </p:nvSpPr>
        <p:spPr>
          <a:xfrm rot="16200000">
            <a:off x="128588" y="1947862"/>
            <a:ext cx="5534024" cy="4057650"/>
          </a:xfrm>
          <a:custGeom>
            <a:avLst/>
            <a:gdLst>
              <a:gd name="connsiteX0" fmla="*/ 0 w 1819993"/>
              <a:gd name="connsiteY0" fmla="*/ 91000 h 2183992"/>
              <a:gd name="connsiteX1" fmla="*/ 91000 w 1819993"/>
              <a:gd name="connsiteY1" fmla="*/ 0 h 2183992"/>
              <a:gd name="connsiteX2" fmla="*/ 1728993 w 1819993"/>
              <a:gd name="connsiteY2" fmla="*/ 0 h 2183992"/>
              <a:gd name="connsiteX3" fmla="*/ 1819993 w 1819993"/>
              <a:gd name="connsiteY3" fmla="*/ 91000 h 2183992"/>
              <a:gd name="connsiteX4" fmla="*/ 1819993 w 1819993"/>
              <a:gd name="connsiteY4" fmla="*/ 2092992 h 2183992"/>
              <a:gd name="connsiteX5" fmla="*/ 1728993 w 1819993"/>
              <a:gd name="connsiteY5" fmla="*/ 2183992 h 2183992"/>
              <a:gd name="connsiteX6" fmla="*/ 91000 w 1819993"/>
              <a:gd name="connsiteY6" fmla="*/ 2183992 h 2183992"/>
              <a:gd name="connsiteX7" fmla="*/ 0 w 1819993"/>
              <a:gd name="connsiteY7" fmla="*/ 2092992 h 2183992"/>
              <a:gd name="connsiteX8" fmla="*/ 0 w 1819993"/>
              <a:gd name="connsiteY8" fmla="*/ 91000 h 21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9993" h="2183992">
                <a:moveTo>
                  <a:pt x="1744159" y="1"/>
                </a:moveTo>
                <a:cubicBezTo>
                  <a:pt x="1786041" y="1"/>
                  <a:pt x="1819993" y="48891"/>
                  <a:pt x="1819993" y="109201"/>
                </a:cubicBezTo>
                <a:lnTo>
                  <a:pt x="1819993" y="2074791"/>
                </a:lnTo>
                <a:cubicBezTo>
                  <a:pt x="1819993" y="2135101"/>
                  <a:pt x="1786041" y="2183991"/>
                  <a:pt x="1744159" y="2183991"/>
                </a:cubicBezTo>
                <a:lnTo>
                  <a:pt x="75834" y="2183991"/>
                </a:lnTo>
                <a:cubicBezTo>
                  <a:pt x="33952" y="2183991"/>
                  <a:pt x="0" y="2135101"/>
                  <a:pt x="0" y="2074791"/>
                </a:cubicBezTo>
                <a:lnTo>
                  <a:pt x="0" y="109201"/>
                </a:lnTo>
                <a:cubicBezTo>
                  <a:pt x="0" y="48891"/>
                  <a:pt x="33952" y="1"/>
                  <a:pt x="75834" y="1"/>
                </a:cubicBezTo>
                <a:lnTo>
                  <a:pt x="1744159" y="1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3118" tIns="58295" rIns="75566" bIns="1455993" numCol="1" spcCol="1270" anchor="t" anchorCtr="0">
            <a:noAutofit/>
          </a:bodyPr>
          <a:lstStyle/>
          <a:p>
            <a:pPr lvl="0" algn="r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700" kern="1200"/>
          </a:p>
        </p:txBody>
      </p:sp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4953001" y="1628776"/>
            <a:ext cx="4758664" cy="5115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염창동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벤츠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제작가구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부천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혼다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매장 가구제작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성북동 타운하우스 가구제작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170000"/>
              </a:lnSpc>
              <a:defRPr/>
            </a:pP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용인 양지 타운하우스 </a:t>
            </a: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세대 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170000"/>
              </a:lnSpc>
              <a:defRPr/>
            </a:pP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인천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혼다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매장 가구제작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성북동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힐게이트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빌라 가구공사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영남대</a:t>
            </a: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기숙사 가구공사</a:t>
            </a:r>
            <a:endParaRPr lang="en-US" altLang="ko-K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상지건설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서초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리츠빌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빌라 </a:t>
            </a: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차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가구공사</a:t>
            </a:r>
            <a:endParaRPr lang="en-US" altLang="ko-K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삼표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연수원 가구공사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제주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휘닉스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호텔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객실 가구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동화연수원 가구제작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동탄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신세계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더로프트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오피스텔 </a:t>
            </a: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400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세대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가구공사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빗썸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사무실 가구제작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영남대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기숙사 가구공사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동탄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태울림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오피스텔 </a:t>
            </a: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세대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가구공사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국내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다수 건설사 모델하우스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시공</a:t>
            </a:r>
            <a:endParaRPr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5069946" y="1268414"/>
            <a:ext cx="2340637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HY헤드라인M" pitchFamily="18" charset="-127"/>
              </a:rPr>
              <a:t> ‘</a:t>
            </a: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2016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 이전 주요실적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269" name="그림 9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033" y="1125539"/>
            <a:ext cx="2020755" cy="139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그림 1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8421" y="1125539"/>
            <a:ext cx="2010436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08421" y="2644775"/>
            <a:ext cx="2010436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그림 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7791" y="2644775"/>
            <a:ext cx="1993238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그림 1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4033" y="5324475"/>
            <a:ext cx="2180696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그림 12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2119" y="5324475"/>
            <a:ext cx="18367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5" name="그림 14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9192" y="3968751"/>
            <a:ext cx="3403468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77293" y="222439"/>
            <a:ext cx="25539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b="1" spc="-150" dirty="0" smtClean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수행 실적 현황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6"/>
          <p:cNvGrpSpPr/>
          <p:nvPr/>
        </p:nvGrpSpPr>
        <p:grpSpPr>
          <a:xfrm>
            <a:off x="8299407" y="175118"/>
            <a:ext cx="1360224" cy="1592557"/>
            <a:chOff x="5630453" y="1805186"/>
            <a:chExt cx="3624016" cy="4292301"/>
          </a:xfrm>
        </p:grpSpPr>
        <p:sp>
          <p:nvSpPr>
            <p:cNvPr id="15" name="육각형 14"/>
            <p:cNvSpPr/>
            <p:nvPr/>
          </p:nvSpPr>
          <p:spPr>
            <a:xfrm rot="5400000">
              <a:off x="7022078" y="1908611"/>
              <a:ext cx="1591155" cy="1384305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16" name="그룹 32"/>
            <p:cNvGrpSpPr/>
            <p:nvPr/>
          </p:nvGrpSpPr>
          <p:grpSpPr>
            <a:xfrm>
              <a:off x="5630453" y="1805186"/>
              <a:ext cx="1384305" cy="1591155"/>
              <a:chOff x="1658438" y="2434"/>
              <a:chExt cx="1384305" cy="1591155"/>
            </a:xfrm>
          </p:grpSpPr>
          <p:sp>
            <p:nvSpPr>
              <p:cNvPr id="29" name="육각형 28"/>
              <p:cNvSpPr/>
              <p:nvPr/>
            </p:nvSpPr>
            <p:spPr>
              <a:xfrm rot="5400000">
                <a:off x="1555013" y="105859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육각형 6"/>
              <p:cNvSpPr/>
              <p:nvPr/>
            </p:nvSpPr>
            <p:spPr>
              <a:xfrm>
                <a:off x="1874159" y="250389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17" name="그룹 33"/>
            <p:cNvGrpSpPr/>
            <p:nvPr/>
          </p:nvGrpSpPr>
          <p:grpSpPr>
            <a:xfrm>
              <a:off x="6375114" y="3155759"/>
              <a:ext cx="1384305" cy="1591155"/>
              <a:chOff x="2403099" y="1353007"/>
              <a:chExt cx="1384305" cy="1591155"/>
            </a:xfrm>
          </p:grpSpPr>
          <p:sp>
            <p:nvSpPr>
              <p:cNvPr id="27" name="육각형 26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18" name="그룹 34"/>
            <p:cNvGrpSpPr/>
            <p:nvPr/>
          </p:nvGrpSpPr>
          <p:grpSpPr>
            <a:xfrm>
              <a:off x="7870164" y="3155759"/>
              <a:ext cx="1384305" cy="1591155"/>
              <a:chOff x="3898149" y="1353007"/>
              <a:chExt cx="1384305" cy="1591155"/>
            </a:xfrm>
          </p:grpSpPr>
          <p:sp>
            <p:nvSpPr>
              <p:cNvPr id="25" name="육각형 24"/>
              <p:cNvSpPr/>
              <p:nvPr/>
            </p:nvSpPr>
            <p:spPr>
              <a:xfrm rot="5400000">
                <a:off x="379472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6" name="육각형 10"/>
              <p:cNvSpPr/>
              <p:nvPr/>
            </p:nvSpPr>
            <p:spPr>
              <a:xfrm>
                <a:off x="411387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19" name="그룹 35"/>
            <p:cNvGrpSpPr/>
            <p:nvPr/>
          </p:nvGrpSpPr>
          <p:grpSpPr>
            <a:xfrm>
              <a:off x="7125503" y="4506332"/>
              <a:ext cx="1384305" cy="1591155"/>
              <a:chOff x="3153488" y="2703580"/>
              <a:chExt cx="1384305" cy="1591155"/>
            </a:xfrm>
          </p:grpSpPr>
          <p:sp>
            <p:nvSpPr>
              <p:cNvPr id="23" name="육각형 22"/>
              <p:cNvSpPr/>
              <p:nvPr/>
            </p:nvSpPr>
            <p:spPr>
              <a:xfrm rot="5400000">
                <a:off x="305006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육각형 12"/>
              <p:cNvSpPr/>
              <p:nvPr/>
            </p:nvSpPr>
            <p:spPr>
              <a:xfrm>
                <a:off x="336920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20" name="그룹 36"/>
            <p:cNvGrpSpPr/>
            <p:nvPr/>
          </p:nvGrpSpPr>
          <p:grpSpPr>
            <a:xfrm>
              <a:off x="5630453" y="4506332"/>
              <a:ext cx="1384305" cy="1591155"/>
              <a:chOff x="1658438" y="2703580"/>
              <a:chExt cx="1384305" cy="1591155"/>
            </a:xfrm>
          </p:grpSpPr>
          <p:sp>
            <p:nvSpPr>
              <p:cNvPr id="21" name="육각형 20"/>
              <p:cNvSpPr/>
              <p:nvPr/>
            </p:nvSpPr>
            <p:spPr>
              <a:xfrm rot="5400000">
                <a:off x="155501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육각형 14"/>
              <p:cNvSpPr/>
              <p:nvPr/>
            </p:nvSpPr>
            <p:spPr>
              <a:xfrm>
                <a:off x="187415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자유형 31"/>
          <p:cNvSpPr/>
          <p:nvPr/>
        </p:nvSpPr>
        <p:spPr>
          <a:xfrm rot="16200000">
            <a:off x="-223838" y="1643062"/>
            <a:ext cx="5686425" cy="4133850"/>
          </a:xfrm>
          <a:custGeom>
            <a:avLst/>
            <a:gdLst>
              <a:gd name="connsiteX0" fmla="*/ 0 w 1819993"/>
              <a:gd name="connsiteY0" fmla="*/ 91000 h 2183992"/>
              <a:gd name="connsiteX1" fmla="*/ 91000 w 1819993"/>
              <a:gd name="connsiteY1" fmla="*/ 0 h 2183992"/>
              <a:gd name="connsiteX2" fmla="*/ 1728993 w 1819993"/>
              <a:gd name="connsiteY2" fmla="*/ 0 h 2183992"/>
              <a:gd name="connsiteX3" fmla="*/ 1819993 w 1819993"/>
              <a:gd name="connsiteY3" fmla="*/ 91000 h 2183992"/>
              <a:gd name="connsiteX4" fmla="*/ 1819993 w 1819993"/>
              <a:gd name="connsiteY4" fmla="*/ 2092992 h 2183992"/>
              <a:gd name="connsiteX5" fmla="*/ 1728993 w 1819993"/>
              <a:gd name="connsiteY5" fmla="*/ 2183992 h 2183992"/>
              <a:gd name="connsiteX6" fmla="*/ 91000 w 1819993"/>
              <a:gd name="connsiteY6" fmla="*/ 2183992 h 2183992"/>
              <a:gd name="connsiteX7" fmla="*/ 0 w 1819993"/>
              <a:gd name="connsiteY7" fmla="*/ 2092992 h 2183992"/>
              <a:gd name="connsiteX8" fmla="*/ 0 w 1819993"/>
              <a:gd name="connsiteY8" fmla="*/ 91000 h 21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9993" h="2183992">
                <a:moveTo>
                  <a:pt x="1744159" y="1"/>
                </a:moveTo>
                <a:cubicBezTo>
                  <a:pt x="1786041" y="1"/>
                  <a:pt x="1819993" y="48891"/>
                  <a:pt x="1819993" y="109201"/>
                </a:cubicBezTo>
                <a:lnTo>
                  <a:pt x="1819993" y="2074791"/>
                </a:lnTo>
                <a:cubicBezTo>
                  <a:pt x="1819993" y="2135101"/>
                  <a:pt x="1786041" y="2183991"/>
                  <a:pt x="1744159" y="2183991"/>
                </a:cubicBezTo>
                <a:lnTo>
                  <a:pt x="75834" y="2183991"/>
                </a:lnTo>
                <a:cubicBezTo>
                  <a:pt x="33952" y="2183991"/>
                  <a:pt x="0" y="2135101"/>
                  <a:pt x="0" y="2074791"/>
                </a:cubicBezTo>
                <a:lnTo>
                  <a:pt x="0" y="109201"/>
                </a:lnTo>
                <a:cubicBezTo>
                  <a:pt x="0" y="48891"/>
                  <a:pt x="33952" y="1"/>
                  <a:pt x="75834" y="1"/>
                </a:cubicBezTo>
                <a:lnTo>
                  <a:pt x="1744159" y="1"/>
                </a:ln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spcFirstLastPara="0" vert="horz" wrap="square" lIns="393118" tIns="58295" rIns="75566" bIns="1455993" numCol="1" spcCol="1270" anchor="t" anchorCtr="0">
            <a:noAutofit/>
          </a:bodyPr>
          <a:lstStyle/>
          <a:p>
            <a:pPr lvl="0" algn="r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700" kern="1200"/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4953000" y="2001839"/>
            <a:ext cx="4602163" cy="3139321"/>
          </a:xfrm>
          <a:prstGeom prst="rect">
            <a:avLst/>
          </a:prstGeom>
          <a:noFill/>
          <a:ln>
            <a:noFill/>
          </a:ln>
          <a:effectLst>
            <a:outerShdw blurRad="38100" dist="25400" dir="2700000" algn="tl" rotWithShape="0">
              <a:schemeClr val="tx2">
                <a:alpha val="6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altLang="ko-KR" sz="1200" dirty="0" smtClean="0"/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/>
              <a:t>*</a:t>
            </a:r>
            <a:r>
              <a:rPr lang="ko-KR" altLang="en-US" sz="1200" dirty="0" smtClean="0"/>
              <a:t>인천 </a:t>
            </a:r>
            <a:r>
              <a:rPr lang="en-US" altLang="ko-KR" sz="1200" dirty="0" smtClean="0"/>
              <a:t>BMW </a:t>
            </a:r>
            <a:r>
              <a:rPr lang="ko-KR" altLang="en-US" sz="1200" dirty="0" err="1" smtClean="0"/>
              <a:t>드라이빙센터</a:t>
            </a:r>
            <a:r>
              <a:rPr lang="ko-KR" altLang="en-US" sz="1200" dirty="0" smtClean="0"/>
              <a:t> 가구공사</a:t>
            </a:r>
            <a:endParaRPr lang="en-US" altLang="ko-KR" sz="1200" dirty="0" smtClean="0"/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/>
              <a:t>*</a:t>
            </a:r>
            <a:r>
              <a:rPr lang="ko-KR" altLang="en-US" sz="1200" dirty="0" err="1" smtClean="0"/>
              <a:t>코리아테크</a:t>
            </a:r>
            <a:r>
              <a:rPr lang="ko-KR" altLang="en-US" sz="1200" dirty="0" smtClean="0"/>
              <a:t> 사옥 공사</a:t>
            </a:r>
            <a:endParaRPr lang="en-US" altLang="ko-KR" sz="1200" dirty="0" smtClean="0"/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/>
              <a:t>*</a:t>
            </a:r>
            <a:r>
              <a:rPr lang="ko-KR" altLang="en-US" sz="1200" dirty="0" smtClean="0"/>
              <a:t>코리아 </a:t>
            </a:r>
            <a:r>
              <a:rPr lang="ko-KR" altLang="en-US" sz="1200" dirty="0" err="1" smtClean="0"/>
              <a:t>테크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코엑스점</a:t>
            </a:r>
            <a:r>
              <a:rPr lang="ko-KR" altLang="en-US" sz="1200" dirty="0" smtClean="0"/>
              <a:t> </a:t>
            </a:r>
            <a:r>
              <a:rPr lang="ko-KR" altLang="en-US" sz="1200" dirty="0" smtClean="0"/>
              <a:t>공사</a:t>
            </a:r>
            <a:endParaRPr lang="en-US" altLang="ko-KR" sz="1200" dirty="0" smtClean="0"/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/>
              <a:t>*</a:t>
            </a:r>
            <a:r>
              <a:rPr lang="ko-KR" altLang="en-US" sz="1200" dirty="0" smtClean="0"/>
              <a:t>용인 신봉 타운하우스 가구제작</a:t>
            </a:r>
            <a:endParaRPr lang="en-US" altLang="ko-KR" sz="1200" dirty="0" smtClean="0"/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/>
              <a:t>*</a:t>
            </a:r>
            <a:r>
              <a:rPr lang="ko-KR" altLang="en-US" sz="1200" dirty="0" smtClean="0"/>
              <a:t>마석 타운하우스 </a:t>
            </a:r>
            <a:r>
              <a:rPr lang="ko-KR" altLang="en-US" sz="1200" dirty="0" smtClean="0"/>
              <a:t> 주방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일반가구 </a:t>
            </a:r>
            <a:r>
              <a:rPr lang="ko-KR" altLang="en-US" sz="1200" dirty="0" smtClean="0"/>
              <a:t>가구 제작</a:t>
            </a:r>
            <a:endParaRPr lang="en-US" altLang="ko-KR" sz="1200" dirty="0" smtClean="0"/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/>
              <a:t>*</a:t>
            </a:r>
            <a:r>
              <a:rPr lang="ko-KR" altLang="en-US" sz="1200" dirty="0" smtClean="0"/>
              <a:t>평창 </a:t>
            </a:r>
            <a:r>
              <a:rPr lang="ko-KR" altLang="en-US" sz="1200" dirty="0" err="1" smtClean="0"/>
              <a:t>휘닉스</a:t>
            </a:r>
            <a:r>
              <a:rPr lang="ko-KR" altLang="en-US" sz="1200" dirty="0" smtClean="0"/>
              <a:t> 파크 </a:t>
            </a:r>
            <a:r>
              <a:rPr lang="ko-KR" altLang="en-US" sz="1200" dirty="0" err="1" smtClean="0"/>
              <a:t>그린동</a:t>
            </a:r>
            <a:endParaRPr lang="en-US" altLang="ko-KR" sz="1200" dirty="0" smtClean="0"/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/>
              <a:t>*</a:t>
            </a:r>
            <a:r>
              <a:rPr lang="ko-KR" altLang="en-US" sz="1200" dirty="0" smtClean="0"/>
              <a:t>제주 </a:t>
            </a:r>
            <a:r>
              <a:rPr lang="ko-KR" altLang="en-US" sz="1200" dirty="0" err="1" smtClean="0"/>
              <a:t>아라동</a:t>
            </a:r>
            <a:r>
              <a:rPr lang="ko-KR" altLang="en-US" sz="1200" dirty="0" smtClean="0"/>
              <a:t> 타운하우스 </a:t>
            </a:r>
            <a:r>
              <a:rPr lang="ko-KR" altLang="en-US" sz="1200" dirty="0" err="1" smtClean="0"/>
              <a:t>가구공사</a:t>
            </a:r>
            <a:endParaRPr lang="en-US" altLang="ko-KR" sz="1200" dirty="0" smtClean="0"/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/>
              <a:t>*JTBC </a:t>
            </a:r>
            <a:r>
              <a:rPr lang="ko-KR" altLang="en-US" sz="1200" dirty="0" smtClean="0"/>
              <a:t>사옥 </a:t>
            </a:r>
            <a:r>
              <a:rPr lang="ko-KR" altLang="en-US" sz="1200" dirty="0" err="1" smtClean="0"/>
              <a:t>가구공사</a:t>
            </a:r>
            <a:endParaRPr lang="en-US" altLang="ko-KR" sz="1200" dirty="0" smtClean="0"/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/>
              <a:t>*</a:t>
            </a:r>
            <a:r>
              <a:rPr lang="ko-KR" altLang="en-US" sz="1200" dirty="0" smtClean="0"/>
              <a:t>서울대학교 </a:t>
            </a:r>
            <a:r>
              <a:rPr lang="en-US" altLang="ko-KR" sz="1200" dirty="0" smtClean="0"/>
              <a:t>38,39</a:t>
            </a:r>
            <a:r>
              <a:rPr lang="ko-KR" altLang="en-US" sz="1200" dirty="0" smtClean="0"/>
              <a:t>동 </a:t>
            </a:r>
            <a:r>
              <a:rPr lang="ko-KR" altLang="en-US" sz="1200" dirty="0" err="1" smtClean="0"/>
              <a:t>가구공사</a:t>
            </a:r>
            <a:endParaRPr lang="en-US" altLang="ko-KR" sz="1200" dirty="0" smtClean="0"/>
          </a:p>
          <a:p>
            <a:pPr marL="0" indent="0" eaLnBrk="1" hangingPunct="1">
              <a:lnSpc>
                <a:spcPct val="150000"/>
              </a:lnSpc>
              <a:defRPr/>
            </a:pPr>
            <a:endParaRPr lang="en-US" altLang="ko-KR" sz="1200" dirty="0"/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4953000" y="1497014"/>
            <a:ext cx="2053856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ko-KR" sz="1400" dirty="0">
                <a:latin typeface="Times New Roman" pitchFamily="18" charset="0"/>
                <a:ea typeface="HY헤드라인M" pitchFamily="18" charset="-127"/>
              </a:rPr>
              <a:t>   ‘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2017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주요수행실적</a:t>
            </a:r>
            <a:endParaRPr lang="en-US" altLang="ko-KR" sz="14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2293" name="그림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038" y="1065214"/>
            <a:ext cx="2024195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그림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8102" y="1065214"/>
            <a:ext cx="202763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그림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9637" y="2420938"/>
            <a:ext cx="2020755" cy="124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그림 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08420" y="2420939"/>
            <a:ext cx="202763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그림 10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1038" y="5265739"/>
            <a:ext cx="202419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그림 12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08420" y="5265738"/>
            <a:ext cx="2008717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그림 15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9637" y="3789364"/>
            <a:ext cx="2015596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그림 17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08420" y="3789364"/>
            <a:ext cx="2008717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직사각형 13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6"/>
          <p:cNvGrpSpPr/>
          <p:nvPr/>
        </p:nvGrpSpPr>
        <p:grpSpPr>
          <a:xfrm>
            <a:off x="8299407" y="175118"/>
            <a:ext cx="1360224" cy="1592557"/>
            <a:chOff x="5630453" y="1805186"/>
            <a:chExt cx="3624016" cy="4292301"/>
          </a:xfrm>
        </p:grpSpPr>
        <p:sp>
          <p:nvSpPr>
            <p:cNvPr id="16" name="육각형 15"/>
            <p:cNvSpPr/>
            <p:nvPr/>
          </p:nvSpPr>
          <p:spPr>
            <a:xfrm rot="5400000">
              <a:off x="7022078" y="1908611"/>
              <a:ext cx="1591155" cy="1384305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17" name="그룹 32"/>
            <p:cNvGrpSpPr/>
            <p:nvPr/>
          </p:nvGrpSpPr>
          <p:grpSpPr>
            <a:xfrm>
              <a:off x="5630453" y="1805186"/>
              <a:ext cx="1384305" cy="1591155"/>
              <a:chOff x="1658438" y="2434"/>
              <a:chExt cx="1384305" cy="1591155"/>
            </a:xfrm>
          </p:grpSpPr>
          <p:sp>
            <p:nvSpPr>
              <p:cNvPr id="30" name="육각형 29"/>
              <p:cNvSpPr/>
              <p:nvPr/>
            </p:nvSpPr>
            <p:spPr>
              <a:xfrm rot="5400000">
                <a:off x="1555013" y="105859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육각형 6"/>
              <p:cNvSpPr/>
              <p:nvPr/>
            </p:nvSpPr>
            <p:spPr>
              <a:xfrm>
                <a:off x="1874159" y="250389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18" name="그룹 33"/>
            <p:cNvGrpSpPr/>
            <p:nvPr/>
          </p:nvGrpSpPr>
          <p:grpSpPr>
            <a:xfrm>
              <a:off x="6375114" y="3155759"/>
              <a:ext cx="1384305" cy="1591155"/>
              <a:chOff x="2403099" y="1353007"/>
              <a:chExt cx="1384305" cy="1591155"/>
            </a:xfrm>
          </p:grpSpPr>
          <p:sp>
            <p:nvSpPr>
              <p:cNvPr id="28" name="육각형 27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19" name="그룹 34"/>
            <p:cNvGrpSpPr/>
            <p:nvPr/>
          </p:nvGrpSpPr>
          <p:grpSpPr>
            <a:xfrm>
              <a:off x="7870164" y="3155759"/>
              <a:ext cx="1384305" cy="1591155"/>
              <a:chOff x="3898149" y="1353007"/>
              <a:chExt cx="1384305" cy="1591155"/>
            </a:xfrm>
          </p:grpSpPr>
          <p:sp>
            <p:nvSpPr>
              <p:cNvPr id="26" name="육각형 25"/>
              <p:cNvSpPr/>
              <p:nvPr/>
            </p:nvSpPr>
            <p:spPr>
              <a:xfrm rot="5400000">
                <a:off x="379472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육각형 10"/>
              <p:cNvSpPr/>
              <p:nvPr/>
            </p:nvSpPr>
            <p:spPr>
              <a:xfrm>
                <a:off x="411387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20" name="그룹 35"/>
            <p:cNvGrpSpPr/>
            <p:nvPr/>
          </p:nvGrpSpPr>
          <p:grpSpPr>
            <a:xfrm>
              <a:off x="7125503" y="4506332"/>
              <a:ext cx="1384305" cy="1591155"/>
              <a:chOff x="3153488" y="2703580"/>
              <a:chExt cx="1384305" cy="1591155"/>
            </a:xfrm>
          </p:grpSpPr>
          <p:sp>
            <p:nvSpPr>
              <p:cNvPr id="24" name="육각형 23"/>
              <p:cNvSpPr/>
              <p:nvPr/>
            </p:nvSpPr>
            <p:spPr>
              <a:xfrm rot="5400000">
                <a:off x="305006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육각형 12"/>
              <p:cNvSpPr/>
              <p:nvPr/>
            </p:nvSpPr>
            <p:spPr>
              <a:xfrm>
                <a:off x="336920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21" name="그룹 36"/>
            <p:cNvGrpSpPr/>
            <p:nvPr/>
          </p:nvGrpSpPr>
          <p:grpSpPr>
            <a:xfrm>
              <a:off x="5630453" y="4506332"/>
              <a:ext cx="1384305" cy="1591155"/>
              <a:chOff x="1658438" y="2703580"/>
              <a:chExt cx="1384305" cy="1591155"/>
            </a:xfrm>
          </p:grpSpPr>
          <p:sp>
            <p:nvSpPr>
              <p:cNvPr id="22" name="육각형 21"/>
              <p:cNvSpPr/>
              <p:nvPr/>
            </p:nvSpPr>
            <p:spPr>
              <a:xfrm rot="5400000">
                <a:off x="155501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육각형 14"/>
              <p:cNvSpPr/>
              <p:nvPr/>
            </p:nvSpPr>
            <p:spPr>
              <a:xfrm>
                <a:off x="187415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</p:grpSp>
      <p:sp>
        <p:nvSpPr>
          <p:cNvPr id="33" name="TextBox 32"/>
          <p:cNvSpPr txBox="1"/>
          <p:nvPr/>
        </p:nvSpPr>
        <p:spPr>
          <a:xfrm>
            <a:off x="477293" y="222439"/>
            <a:ext cx="25539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b="1" spc="-150" dirty="0" smtClean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수행 실적 현황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자유형 30"/>
          <p:cNvSpPr/>
          <p:nvPr/>
        </p:nvSpPr>
        <p:spPr>
          <a:xfrm rot="16200000">
            <a:off x="-114497" y="1590477"/>
            <a:ext cx="5468572" cy="4152073"/>
          </a:xfrm>
          <a:custGeom>
            <a:avLst/>
            <a:gdLst>
              <a:gd name="connsiteX0" fmla="*/ 0 w 1819993"/>
              <a:gd name="connsiteY0" fmla="*/ 91000 h 2183992"/>
              <a:gd name="connsiteX1" fmla="*/ 91000 w 1819993"/>
              <a:gd name="connsiteY1" fmla="*/ 0 h 2183992"/>
              <a:gd name="connsiteX2" fmla="*/ 1728993 w 1819993"/>
              <a:gd name="connsiteY2" fmla="*/ 0 h 2183992"/>
              <a:gd name="connsiteX3" fmla="*/ 1819993 w 1819993"/>
              <a:gd name="connsiteY3" fmla="*/ 91000 h 2183992"/>
              <a:gd name="connsiteX4" fmla="*/ 1819993 w 1819993"/>
              <a:gd name="connsiteY4" fmla="*/ 2092992 h 2183992"/>
              <a:gd name="connsiteX5" fmla="*/ 1728993 w 1819993"/>
              <a:gd name="connsiteY5" fmla="*/ 2183992 h 2183992"/>
              <a:gd name="connsiteX6" fmla="*/ 91000 w 1819993"/>
              <a:gd name="connsiteY6" fmla="*/ 2183992 h 2183992"/>
              <a:gd name="connsiteX7" fmla="*/ 0 w 1819993"/>
              <a:gd name="connsiteY7" fmla="*/ 2092992 h 2183992"/>
              <a:gd name="connsiteX8" fmla="*/ 0 w 1819993"/>
              <a:gd name="connsiteY8" fmla="*/ 91000 h 21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9993" h="2183992">
                <a:moveTo>
                  <a:pt x="1744159" y="1"/>
                </a:moveTo>
                <a:cubicBezTo>
                  <a:pt x="1786041" y="1"/>
                  <a:pt x="1819993" y="48891"/>
                  <a:pt x="1819993" y="109201"/>
                </a:cubicBezTo>
                <a:lnTo>
                  <a:pt x="1819993" y="2074791"/>
                </a:lnTo>
                <a:cubicBezTo>
                  <a:pt x="1819993" y="2135101"/>
                  <a:pt x="1786041" y="2183991"/>
                  <a:pt x="1744159" y="2183991"/>
                </a:cubicBezTo>
                <a:lnTo>
                  <a:pt x="75834" y="2183991"/>
                </a:lnTo>
                <a:cubicBezTo>
                  <a:pt x="33952" y="2183991"/>
                  <a:pt x="0" y="2135101"/>
                  <a:pt x="0" y="2074791"/>
                </a:cubicBezTo>
                <a:lnTo>
                  <a:pt x="0" y="109201"/>
                </a:lnTo>
                <a:cubicBezTo>
                  <a:pt x="0" y="48891"/>
                  <a:pt x="33952" y="1"/>
                  <a:pt x="75834" y="1"/>
                </a:cubicBezTo>
                <a:lnTo>
                  <a:pt x="1744159" y="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3118" tIns="58295" rIns="75566" bIns="1455993" numCol="1" spcCol="1270" anchor="t" anchorCtr="0">
            <a:noAutofit/>
          </a:bodyPr>
          <a:lstStyle/>
          <a:p>
            <a:pPr lvl="0" algn="r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700" kern="1200"/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4853504" y="2023645"/>
            <a:ext cx="4445661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명동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더그랜드호텔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부산해운대 오렌지상가 명품매장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남원 더 테라스 모델하우스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부산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경동제이드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팬트하우스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가구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평창 개인세대 시공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경주 타운하우스 가구공사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하남항동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단독주택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가구공사</a:t>
            </a:r>
            <a:endParaRPr lang="en-US" altLang="ko-K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청운동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단독주택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가구공사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포스코</a:t>
            </a: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동양 용인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더트리니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호텔</a:t>
            </a: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700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세대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신세계미사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인스타시티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오피스텔 </a:t>
            </a: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675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세대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제주휘닉스아일랜드호텔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객실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가구공사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용인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마북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로시니힐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가구공사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마석글램하우스 타운하우스 </a:t>
            </a: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차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가구공사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ko-KR" altLang="en-US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7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077" y="1100138"/>
            <a:ext cx="2027634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9058" y="1100138"/>
            <a:ext cx="1927886" cy="265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1038" y="2492376"/>
            <a:ext cx="2039673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그림 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1037" y="3860801"/>
            <a:ext cx="2056871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그림 5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2439" y="5229225"/>
            <a:ext cx="2056871" cy="12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그림 8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30777" y="5246689"/>
            <a:ext cx="1927887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그림 9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30777" y="3851276"/>
            <a:ext cx="192788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6"/>
          <p:cNvGrpSpPr/>
          <p:nvPr/>
        </p:nvGrpSpPr>
        <p:grpSpPr>
          <a:xfrm>
            <a:off x="8299407" y="175118"/>
            <a:ext cx="1360224" cy="1592557"/>
            <a:chOff x="5630453" y="1805186"/>
            <a:chExt cx="3624016" cy="4292301"/>
          </a:xfrm>
        </p:grpSpPr>
        <p:sp>
          <p:nvSpPr>
            <p:cNvPr id="15" name="육각형 14"/>
            <p:cNvSpPr/>
            <p:nvPr/>
          </p:nvSpPr>
          <p:spPr>
            <a:xfrm rot="5400000">
              <a:off x="7022078" y="1908611"/>
              <a:ext cx="1591155" cy="1384305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16" name="그룹 32"/>
            <p:cNvGrpSpPr/>
            <p:nvPr/>
          </p:nvGrpSpPr>
          <p:grpSpPr>
            <a:xfrm>
              <a:off x="5630453" y="1805186"/>
              <a:ext cx="1384305" cy="1591155"/>
              <a:chOff x="1658438" y="2434"/>
              <a:chExt cx="1384305" cy="1591155"/>
            </a:xfrm>
          </p:grpSpPr>
          <p:sp>
            <p:nvSpPr>
              <p:cNvPr id="29" name="육각형 28"/>
              <p:cNvSpPr/>
              <p:nvPr/>
            </p:nvSpPr>
            <p:spPr>
              <a:xfrm rot="5400000">
                <a:off x="1555013" y="105859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육각형 6"/>
              <p:cNvSpPr/>
              <p:nvPr/>
            </p:nvSpPr>
            <p:spPr>
              <a:xfrm>
                <a:off x="1874159" y="250389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17" name="그룹 33"/>
            <p:cNvGrpSpPr/>
            <p:nvPr/>
          </p:nvGrpSpPr>
          <p:grpSpPr>
            <a:xfrm>
              <a:off x="6375114" y="3155759"/>
              <a:ext cx="1384305" cy="1591155"/>
              <a:chOff x="2403099" y="1353007"/>
              <a:chExt cx="1384305" cy="1591155"/>
            </a:xfrm>
          </p:grpSpPr>
          <p:sp>
            <p:nvSpPr>
              <p:cNvPr id="27" name="육각형 26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18" name="그룹 34"/>
            <p:cNvGrpSpPr/>
            <p:nvPr/>
          </p:nvGrpSpPr>
          <p:grpSpPr>
            <a:xfrm>
              <a:off x="7870164" y="3155759"/>
              <a:ext cx="1384305" cy="1591155"/>
              <a:chOff x="3898149" y="1353007"/>
              <a:chExt cx="1384305" cy="1591155"/>
            </a:xfrm>
          </p:grpSpPr>
          <p:sp>
            <p:nvSpPr>
              <p:cNvPr id="25" name="육각형 24"/>
              <p:cNvSpPr/>
              <p:nvPr/>
            </p:nvSpPr>
            <p:spPr>
              <a:xfrm rot="5400000">
                <a:off x="379472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6" name="육각형 10"/>
              <p:cNvSpPr/>
              <p:nvPr/>
            </p:nvSpPr>
            <p:spPr>
              <a:xfrm>
                <a:off x="411387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19" name="그룹 35"/>
            <p:cNvGrpSpPr/>
            <p:nvPr/>
          </p:nvGrpSpPr>
          <p:grpSpPr>
            <a:xfrm>
              <a:off x="7125503" y="4506332"/>
              <a:ext cx="1384305" cy="1591155"/>
              <a:chOff x="3153488" y="2703580"/>
              <a:chExt cx="1384305" cy="1591155"/>
            </a:xfrm>
          </p:grpSpPr>
          <p:sp>
            <p:nvSpPr>
              <p:cNvPr id="23" name="육각형 22"/>
              <p:cNvSpPr/>
              <p:nvPr/>
            </p:nvSpPr>
            <p:spPr>
              <a:xfrm rot="5400000">
                <a:off x="305006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육각형 12"/>
              <p:cNvSpPr/>
              <p:nvPr/>
            </p:nvSpPr>
            <p:spPr>
              <a:xfrm>
                <a:off x="336920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20" name="그룹 36"/>
            <p:cNvGrpSpPr/>
            <p:nvPr/>
          </p:nvGrpSpPr>
          <p:grpSpPr>
            <a:xfrm>
              <a:off x="5630453" y="4506332"/>
              <a:ext cx="1384305" cy="1591155"/>
              <a:chOff x="1658438" y="2703580"/>
              <a:chExt cx="1384305" cy="1591155"/>
            </a:xfrm>
          </p:grpSpPr>
          <p:sp>
            <p:nvSpPr>
              <p:cNvPr id="21" name="육각형 20"/>
              <p:cNvSpPr/>
              <p:nvPr/>
            </p:nvSpPr>
            <p:spPr>
              <a:xfrm rot="5400000">
                <a:off x="155501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육각형 14"/>
              <p:cNvSpPr/>
              <p:nvPr/>
            </p:nvSpPr>
            <p:spPr>
              <a:xfrm>
                <a:off x="187415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</p:grpSp>
      <p:sp>
        <p:nvSpPr>
          <p:cNvPr id="32" name="TextBox 31"/>
          <p:cNvSpPr txBox="1"/>
          <p:nvPr/>
        </p:nvSpPr>
        <p:spPr>
          <a:xfrm>
            <a:off x="477293" y="222439"/>
            <a:ext cx="25539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b="1" spc="-150" dirty="0" smtClean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수행 실적 현황</a:t>
            </a: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4921127" y="1478038"/>
            <a:ext cx="2340637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HY헤드라인M" pitchFamily="18" charset="-127"/>
              </a:rPr>
              <a:t> ‘</a:t>
            </a: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2018~2019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주요실적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자유형 26"/>
          <p:cNvSpPr/>
          <p:nvPr/>
        </p:nvSpPr>
        <p:spPr>
          <a:xfrm rot="16200000">
            <a:off x="1079212" y="1345020"/>
            <a:ext cx="5061097" cy="5539561"/>
          </a:xfrm>
          <a:custGeom>
            <a:avLst/>
            <a:gdLst>
              <a:gd name="connsiteX0" fmla="*/ 0 w 1819993"/>
              <a:gd name="connsiteY0" fmla="*/ 91000 h 2183992"/>
              <a:gd name="connsiteX1" fmla="*/ 91000 w 1819993"/>
              <a:gd name="connsiteY1" fmla="*/ 0 h 2183992"/>
              <a:gd name="connsiteX2" fmla="*/ 1728993 w 1819993"/>
              <a:gd name="connsiteY2" fmla="*/ 0 h 2183992"/>
              <a:gd name="connsiteX3" fmla="*/ 1819993 w 1819993"/>
              <a:gd name="connsiteY3" fmla="*/ 91000 h 2183992"/>
              <a:gd name="connsiteX4" fmla="*/ 1819993 w 1819993"/>
              <a:gd name="connsiteY4" fmla="*/ 2092992 h 2183992"/>
              <a:gd name="connsiteX5" fmla="*/ 1728993 w 1819993"/>
              <a:gd name="connsiteY5" fmla="*/ 2183992 h 2183992"/>
              <a:gd name="connsiteX6" fmla="*/ 91000 w 1819993"/>
              <a:gd name="connsiteY6" fmla="*/ 2183992 h 2183992"/>
              <a:gd name="connsiteX7" fmla="*/ 0 w 1819993"/>
              <a:gd name="connsiteY7" fmla="*/ 2092992 h 2183992"/>
              <a:gd name="connsiteX8" fmla="*/ 0 w 1819993"/>
              <a:gd name="connsiteY8" fmla="*/ 91000 h 21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9993" h="2183992">
                <a:moveTo>
                  <a:pt x="1744159" y="1"/>
                </a:moveTo>
                <a:cubicBezTo>
                  <a:pt x="1786041" y="1"/>
                  <a:pt x="1819993" y="48891"/>
                  <a:pt x="1819993" y="109201"/>
                </a:cubicBezTo>
                <a:lnTo>
                  <a:pt x="1819993" y="2074791"/>
                </a:lnTo>
                <a:cubicBezTo>
                  <a:pt x="1819993" y="2135101"/>
                  <a:pt x="1786041" y="2183991"/>
                  <a:pt x="1744159" y="2183991"/>
                </a:cubicBezTo>
                <a:lnTo>
                  <a:pt x="75834" y="2183991"/>
                </a:lnTo>
                <a:cubicBezTo>
                  <a:pt x="33952" y="2183991"/>
                  <a:pt x="0" y="2135101"/>
                  <a:pt x="0" y="2074791"/>
                </a:cubicBezTo>
                <a:lnTo>
                  <a:pt x="0" y="109201"/>
                </a:lnTo>
                <a:cubicBezTo>
                  <a:pt x="0" y="48891"/>
                  <a:pt x="33952" y="1"/>
                  <a:pt x="75834" y="1"/>
                </a:cubicBezTo>
                <a:lnTo>
                  <a:pt x="1744159" y="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3118" tIns="58295" rIns="75566" bIns="1455993" numCol="1" spcCol="1270" anchor="t" anchorCtr="0">
            <a:noAutofit/>
          </a:bodyPr>
          <a:lstStyle/>
          <a:p>
            <a:pPr lvl="0" algn="r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700" kern="120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290691" y="567770"/>
            <a:ext cx="361531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아파트 모델하우스 가구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판교 </a:t>
            </a: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7293" y="222439"/>
            <a:ext cx="17091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spc="-150" dirty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PORTFOLIO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0" name="그룹 16"/>
          <p:cNvGrpSpPr/>
          <p:nvPr/>
        </p:nvGrpSpPr>
        <p:grpSpPr>
          <a:xfrm>
            <a:off x="8299407" y="175118"/>
            <a:ext cx="1360224" cy="1592557"/>
            <a:chOff x="5630453" y="1805186"/>
            <a:chExt cx="3624016" cy="4292301"/>
          </a:xfrm>
        </p:grpSpPr>
        <p:sp>
          <p:nvSpPr>
            <p:cNvPr id="11" name="육각형 10"/>
            <p:cNvSpPr/>
            <p:nvPr/>
          </p:nvSpPr>
          <p:spPr>
            <a:xfrm rot="5400000">
              <a:off x="7022078" y="1908611"/>
              <a:ext cx="1591155" cy="1384305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12" name="그룹 32"/>
            <p:cNvGrpSpPr/>
            <p:nvPr/>
          </p:nvGrpSpPr>
          <p:grpSpPr>
            <a:xfrm>
              <a:off x="5630453" y="1805186"/>
              <a:ext cx="1384305" cy="1591155"/>
              <a:chOff x="1658438" y="2434"/>
              <a:chExt cx="1384305" cy="1591155"/>
            </a:xfrm>
          </p:grpSpPr>
          <p:sp>
            <p:nvSpPr>
              <p:cNvPr id="25" name="육각형 24"/>
              <p:cNvSpPr/>
              <p:nvPr/>
            </p:nvSpPr>
            <p:spPr>
              <a:xfrm rot="5400000">
                <a:off x="1555013" y="105859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6" name="육각형 6"/>
              <p:cNvSpPr/>
              <p:nvPr/>
            </p:nvSpPr>
            <p:spPr>
              <a:xfrm>
                <a:off x="1874159" y="250389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13" name="그룹 33"/>
            <p:cNvGrpSpPr/>
            <p:nvPr/>
          </p:nvGrpSpPr>
          <p:grpSpPr>
            <a:xfrm>
              <a:off x="6375114" y="3155759"/>
              <a:ext cx="1384305" cy="1591155"/>
              <a:chOff x="2403099" y="1353007"/>
              <a:chExt cx="1384305" cy="1591155"/>
            </a:xfrm>
          </p:grpSpPr>
          <p:sp>
            <p:nvSpPr>
              <p:cNvPr id="23" name="육각형 22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14" name="그룹 34"/>
            <p:cNvGrpSpPr/>
            <p:nvPr/>
          </p:nvGrpSpPr>
          <p:grpSpPr>
            <a:xfrm>
              <a:off x="7870164" y="3155759"/>
              <a:ext cx="1384305" cy="1591155"/>
              <a:chOff x="3898149" y="1353007"/>
              <a:chExt cx="1384305" cy="1591155"/>
            </a:xfrm>
          </p:grpSpPr>
          <p:sp>
            <p:nvSpPr>
              <p:cNvPr id="21" name="육각형 20"/>
              <p:cNvSpPr/>
              <p:nvPr/>
            </p:nvSpPr>
            <p:spPr>
              <a:xfrm rot="5400000">
                <a:off x="379472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육각형 10"/>
              <p:cNvSpPr/>
              <p:nvPr/>
            </p:nvSpPr>
            <p:spPr>
              <a:xfrm>
                <a:off x="411387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15" name="그룹 35"/>
            <p:cNvGrpSpPr/>
            <p:nvPr/>
          </p:nvGrpSpPr>
          <p:grpSpPr>
            <a:xfrm>
              <a:off x="7125503" y="4506332"/>
              <a:ext cx="1384305" cy="1591155"/>
              <a:chOff x="3153488" y="2703580"/>
              <a:chExt cx="1384305" cy="1591155"/>
            </a:xfrm>
          </p:grpSpPr>
          <p:sp>
            <p:nvSpPr>
              <p:cNvPr id="19" name="육각형 18"/>
              <p:cNvSpPr/>
              <p:nvPr/>
            </p:nvSpPr>
            <p:spPr>
              <a:xfrm rot="5400000">
                <a:off x="305006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" name="육각형 12"/>
              <p:cNvSpPr/>
              <p:nvPr/>
            </p:nvSpPr>
            <p:spPr>
              <a:xfrm>
                <a:off x="336920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16" name="그룹 36"/>
            <p:cNvGrpSpPr/>
            <p:nvPr/>
          </p:nvGrpSpPr>
          <p:grpSpPr>
            <a:xfrm>
              <a:off x="5630453" y="4506332"/>
              <a:ext cx="1384305" cy="1591155"/>
              <a:chOff x="1658438" y="2703580"/>
              <a:chExt cx="1384305" cy="1591155"/>
            </a:xfrm>
          </p:grpSpPr>
          <p:sp>
            <p:nvSpPr>
              <p:cNvPr id="17" name="육각형 16"/>
              <p:cNvSpPr/>
              <p:nvPr/>
            </p:nvSpPr>
            <p:spPr>
              <a:xfrm rot="5400000">
                <a:off x="155501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육각형 14"/>
              <p:cNvSpPr/>
              <p:nvPr/>
            </p:nvSpPr>
            <p:spPr>
              <a:xfrm>
                <a:off x="187415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</p:grpSp>
      <p:sp>
        <p:nvSpPr>
          <p:cNvPr id="28" name="직사각형 27"/>
          <p:cNvSpPr/>
          <p:nvPr/>
        </p:nvSpPr>
        <p:spPr>
          <a:xfrm>
            <a:off x="377857" y="282339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내용 개체 틀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46" y="1320730"/>
            <a:ext cx="2035521" cy="2972423"/>
          </a:xfr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155" y="3989840"/>
            <a:ext cx="4438235" cy="2958823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177" y="1288495"/>
            <a:ext cx="4447309" cy="2969505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79467" y="4808352"/>
            <a:ext cx="2400594" cy="180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47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자유형 26"/>
          <p:cNvSpPr/>
          <p:nvPr/>
        </p:nvSpPr>
        <p:spPr>
          <a:xfrm rot="16200000">
            <a:off x="899748" y="1233262"/>
            <a:ext cx="5061097" cy="5539561"/>
          </a:xfrm>
          <a:custGeom>
            <a:avLst/>
            <a:gdLst>
              <a:gd name="connsiteX0" fmla="*/ 0 w 1819993"/>
              <a:gd name="connsiteY0" fmla="*/ 91000 h 2183992"/>
              <a:gd name="connsiteX1" fmla="*/ 91000 w 1819993"/>
              <a:gd name="connsiteY1" fmla="*/ 0 h 2183992"/>
              <a:gd name="connsiteX2" fmla="*/ 1728993 w 1819993"/>
              <a:gd name="connsiteY2" fmla="*/ 0 h 2183992"/>
              <a:gd name="connsiteX3" fmla="*/ 1819993 w 1819993"/>
              <a:gd name="connsiteY3" fmla="*/ 91000 h 2183992"/>
              <a:gd name="connsiteX4" fmla="*/ 1819993 w 1819993"/>
              <a:gd name="connsiteY4" fmla="*/ 2092992 h 2183992"/>
              <a:gd name="connsiteX5" fmla="*/ 1728993 w 1819993"/>
              <a:gd name="connsiteY5" fmla="*/ 2183992 h 2183992"/>
              <a:gd name="connsiteX6" fmla="*/ 91000 w 1819993"/>
              <a:gd name="connsiteY6" fmla="*/ 2183992 h 2183992"/>
              <a:gd name="connsiteX7" fmla="*/ 0 w 1819993"/>
              <a:gd name="connsiteY7" fmla="*/ 2092992 h 2183992"/>
              <a:gd name="connsiteX8" fmla="*/ 0 w 1819993"/>
              <a:gd name="connsiteY8" fmla="*/ 91000 h 21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9993" h="2183992">
                <a:moveTo>
                  <a:pt x="1744159" y="1"/>
                </a:moveTo>
                <a:cubicBezTo>
                  <a:pt x="1786041" y="1"/>
                  <a:pt x="1819993" y="48891"/>
                  <a:pt x="1819993" y="109201"/>
                </a:cubicBezTo>
                <a:lnTo>
                  <a:pt x="1819993" y="2074791"/>
                </a:lnTo>
                <a:cubicBezTo>
                  <a:pt x="1819993" y="2135101"/>
                  <a:pt x="1786041" y="2183991"/>
                  <a:pt x="1744159" y="2183991"/>
                </a:cubicBezTo>
                <a:lnTo>
                  <a:pt x="75834" y="2183991"/>
                </a:lnTo>
                <a:cubicBezTo>
                  <a:pt x="33952" y="2183991"/>
                  <a:pt x="0" y="2135101"/>
                  <a:pt x="0" y="2074791"/>
                </a:cubicBezTo>
                <a:lnTo>
                  <a:pt x="0" y="109201"/>
                </a:lnTo>
                <a:cubicBezTo>
                  <a:pt x="0" y="48891"/>
                  <a:pt x="33952" y="1"/>
                  <a:pt x="75834" y="1"/>
                </a:cubicBezTo>
                <a:lnTo>
                  <a:pt x="1744159" y="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3118" tIns="58295" rIns="75566" bIns="1455993" numCol="1" spcCol="1270" anchor="t" anchorCtr="0">
            <a:noAutofit/>
          </a:bodyPr>
          <a:lstStyle/>
          <a:p>
            <a:pPr lvl="0" algn="r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700" kern="120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570188" y="1288324"/>
            <a:ext cx="401743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평창휘닉스호텔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7293" y="222439"/>
            <a:ext cx="17091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spc="-150" dirty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PORTFOLIO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0" name="그룹 16"/>
          <p:cNvGrpSpPr/>
          <p:nvPr/>
        </p:nvGrpSpPr>
        <p:grpSpPr>
          <a:xfrm>
            <a:off x="8299407" y="175118"/>
            <a:ext cx="1360224" cy="1592557"/>
            <a:chOff x="5630453" y="1805186"/>
            <a:chExt cx="3624016" cy="4292301"/>
          </a:xfrm>
        </p:grpSpPr>
        <p:sp>
          <p:nvSpPr>
            <p:cNvPr id="11" name="육각형 10"/>
            <p:cNvSpPr/>
            <p:nvPr/>
          </p:nvSpPr>
          <p:spPr>
            <a:xfrm rot="5400000">
              <a:off x="7022078" y="1908611"/>
              <a:ext cx="1591155" cy="1384305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12" name="그룹 32"/>
            <p:cNvGrpSpPr/>
            <p:nvPr/>
          </p:nvGrpSpPr>
          <p:grpSpPr>
            <a:xfrm>
              <a:off x="5630453" y="1805186"/>
              <a:ext cx="1384305" cy="1591155"/>
              <a:chOff x="1658438" y="2434"/>
              <a:chExt cx="1384305" cy="1591155"/>
            </a:xfrm>
          </p:grpSpPr>
          <p:sp>
            <p:nvSpPr>
              <p:cNvPr id="25" name="육각형 24"/>
              <p:cNvSpPr/>
              <p:nvPr/>
            </p:nvSpPr>
            <p:spPr>
              <a:xfrm rot="5400000">
                <a:off x="1555013" y="105859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6" name="육각형 6"/>
              <p:cNvSpPr/>
              <p:nvPr/>
            </p:nvSpPr>
            <p:spPr>
              <a:xfrm>
                <a:off x="1874159" y="250389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13" name="그룹 33"/>
            <p:cNvGrpSpPr/>
            <p:nvPr/>
          </p:nvGrpSpPr>
          <p:grpSpPr>
            <a:xfrm>
              <a:off x="6375114" y="3155759"/>
              <a:ext cx="1384305" cy="1591155"/>
              <a:chOff x="2403099" y="1353007"/>
              <a:chExt cx="1384305" cy="1591155"/>
            </a:xfrm>
          </p:grpSpPr>
          <p:sp>
            <p:nvSpPr>
              <p:cNvPr id="23" name="육각형 22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14" name="그룹 34"/>
            <p:cNvGrpSpPr/>
            <p:nvPr/>
          </p:nvGrpSpPr>
          <p:grpSpPr>
            <a:xfrm>
              <a:off x="7870164" y="3155759"/>
              <a:ext cx="1384305" cy="1591155"/>
              <a:chOff x="3898149" y="1353007"/>
              <a:chExt cx="1384305" cy="1591155"/>
            </a:xfrm>
          </p:grpSpPr>
          <p:sp>
            <p:nvSpPr>
              <p:cNvPr id="21" name="육각형 20"/>
              <p:cNvSpPr/>
              <p:nvPr/>
            </p:nvSpPr>
            <p:spPr>
              <a:xfrm rot="5400000">
                <a:off x="379472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육각형 10"/>
              <p:cNvSpPr/>
              <p:nvPr/>
            </p:nvSpPr>
            <p:spPr>
              <a:xfrm>
                <a:off x="411387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15" name="그룹 35"/>
            <p:cNvGrpSpPr/>
            <p:nvPr/>
          </p:nvGrpSpPr>
          <p:grpSpPr>
            <a:xfrm>
              <a:off x="7125503" y="4506332"/>
              <a:ext cx="1384305" cy="1591155"/>
              <a:chOff x="3153488" y="2703580"/>
              <a:chExt cx="1384305" cy="1591155"/>
            </a:xfrm>
          </p:grpSpPr>
          <p:sp>
            <p:nvSpPr>
              <p:cNvPr id="19" name="육각형 18"/>
              <p:cNvSpPr/>
              <p:nvPr/>
            </p:nvSpPr>
            <p:spPr>
              <a:xfrm rot="5400000">
                <a:off x="305006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" name="육각형 12"/>
              <p:cNvSpPr/>
              <p:nvPr/>
            </p:nvSpPr>
            <p:spPr>
              <a:xfrm>
                <a:off x="336920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16" name="그룹 36"/>
            <p:cNvGrpSpPr/>
            <p:nvPr/>
          </p:nvGrpSpPr>
          <p:grpSpPr>
            <a:xfrm>
              <a:off x="5630453" y="4506332"/>
              <a:ext cx="1384305" cy="1591155"/>
              <a:chOff x="1658438" y="2703580"/>
              <a:chExt cx="1384305" cy="1591155"/>
            </a:xfrm>
          </p:grpSpPr>
          <p:sp>
            <p:nvSpPr>
              <p:cNvPr id="17" name="육각형 16"/>
              <p:cNvSpPr/>
              <p:nvPr/>
            </p:nvSpPr>
            <p:spPr>
              <a:xfrm rot="5400000">
                <a:off x="155501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육각형 14"/>
              <p:cNvSpPr/>
              <p:nvPr/>
            </p:nvSpPr>
            <p:spPr>
              <a:xfrm>
                <a:off x="187415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</p:grpSp>
      <p:sp>
        <p:nvSpPr>
          <p:cNvPr id="28" name="직사각형 27"/>
          <p:cNvSpPr/>
          <p:nvPr/>
        </p:nvSpPr>
        <p:spPr>
          <a:xfrm>
            <a:off x="377857" y="282339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61514" y="2750768"/>
            <a:ext cx="3681979" cy="2761484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525" y="4164262"/>
            <a:ext cx="1657316" cy="2620093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332" y="1368176"/>
            <a:ext cx="4882272" cy="304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8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자유형 33"/>
          <p:cNvSpPr/>
          <p:nvPr/>
        </p:nvSpPr>
        <p:spPr>
          <a:xfrm rot="16200000">
            <a:off x="69117" y="1206797"/>
            <a:ext cx="5816012" cy="5039829"/>
          </a:xfrm>
          <a:custGeom>
            <a:avLst/>
            <a:gdLst>
              <a:gd name="connsiteX0" fmla="*/ 0 w 1819993"/>
              <a:gd name="connsiteY0" fmla="*/ 91000 h 2183992"/>
              <a:gd name="connsiteX1" fmla="*/ 91000 w 1819993"/>
              <a:gd name="connsiteY1" fmla="*/ 0 h 2183992"/>
              <a:gd name="connsiteX2" fmla="*/ 1728993 w 1819993"/>
              <a:gd name="connsiteY2" fmla="*/ 0 h 2183992"/>
              <a:gd name="connsiteX3" fmla="*/ 1819993 w 1819993"/>
              <a:gd name="connsiteY3" fmla="*/ 91000 h 2183992"/>
              <a:gd name="connsiteX4" fmla="*/ 1819993 w 1819993"/>
              <a:gd name="connsiteY4" fmla="*/ 2092992 h 2183992"/>
              <a:gd name="connsiteX5" fmla="*/ 1728993 w 1819993"/>
              <a:gd name="connsiteY5" fmla="*/ 2183992 h 2183992"/>
              <a:gd name="connsiteX6" fmla="*/ 91000 w 1819993"/>
              <a:gd name="connsiteY6" fmla="*/ 2183992 h 2183992"/>
              <a:gd name="connsiteX7" fmla="*/ 0 w 1819993"/>
              <a:gd name="connsiteY7" fmla="*/ 2092992 h 2183992"/>
              <a:gd name="connsiteX8" fmla="*/ 0 w 1819993"/>
              <a:gd name="connsiteY8" fmla="*/ 91000 h 21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9993" h="2183992">
                <a:moveTo>
                  <a:pt x="1744159" y="1"/>
                </a:moveTo>
                <a:cubicBezTo>
                  <a:pt x="1786041" y="1"/>
                  <a:pt x="1819993" y="48891"/>
                  <a:pt x="1819993" y="109201"/>
                </a:cubicBezTo>
                <a:lnTo>
                  <a:pt x="1819993" y="2074791"/>
                </a:lnTo>
                <a:cubicBezTo>
                  <a:pt x="1819993" y="2135101"/>
                  <a:pt x="1786041" y="2183991"/>
                  <a:pt x="1744159" y="2183991"/>
                </a:cubicBezTo>
                <a:lnTo>
                  <a:pt x="75834" y="2183991"/>
                </a:lnTo>
                <a:cubicBezTo>
                  <a:pt x="33952" y="2183991"/>
                  <a:pt x="0" y="2135101"/>
                  <a:pt x="0" y="2074791"/>
                </a:cubicBezTo>
                <a:lnTo>
                  <a:pt x="0" y="109201"/>
                </a:lnTo>
                <a:cubicBezTo>
                  <a:pt x="0" y="48891"/>
                  <a:pt x="33952" y="1"/>
                  <a:pt x="75834" y="1"/>
                </a:cubicBezTo>
                <a:lnTo>
                  <a:pt x="1744159" y="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3118" tIns="58295" rIns="75566" bIns="1455993" numCol="1" spcCol="1270" anchor="t" anchorCtr="0">
            <a:noAutofit/>
          </a:bodyPr>
          <a:lstStyle/>
          <a:p>
            <a:pPr lvl="0" algn="r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700" kern="1200"/>
          </a:p>
        </p:txBody>
      </p:sp>
      <p:pic>
        <p:nvPicPr>
          <p:cNvPr id="24578" name="그림 1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4743" y="973138"/>
            <a:ext cx="2123942" cy="1387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701899" y="1838179"/>
            <a:ext cx="4758664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동일하이빌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인천 동춘 </a:t>
            </a: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B/L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모델하우스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761000" y="1231645"/>
            <a:ext cx="2340637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HY헤드라인M" pitchFamily="18" charset="-127"/>
              </a:rPr>
              <a:t> ‘</a:t>
            </a: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2016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 주요실적  </a:t>
            </a: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월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4582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120" y="2420939"/>
            <a:ext cx="3843734" cy="199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120" y="4500564"/>
            <a:ext cx="3843734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그림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7924" y="2415554"/>
            <a:ext cx="1473861" cy="242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그림 7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9037" y="2426200"/>
            <a:ext cx="1463543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그림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62608" y="4897438"/>
            <a:ext cx="3066388" cy="159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그림 1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2121" y="973139"/>
            <a:ext cx="2708671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8" name="그림 8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10376" y="4897438"/>
            <a:ext cx="3066389" cy="159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9" name="그림 13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53599" y="2425091"/>
            <a:ext cx="1458383" cy="239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6"/>
          <p:cNvGrpSpPr/>
          <p:nvPr/>
        </p:nvGrpSpPr>
        <p:grpSpPr>
          <a:xfrm>
            <a:off x="8299407" y="175118"/>
            <a:ext cx="1360224" cy="1592557"/>
            <a:chOff x="5630453" y="1805186"/>
            <a:chExt cx="3624016" cy="4292301"/>
          </a:xfrm>
        </p:grpSpPr>
        <p:sp>
          <p:nvSpPr>
            <p:cNvPr id="17" name="육각형 16"/>
            <p:cNvSpPr/>
            <p:nvPr/>
          </p:nvSpPr>
          <p:spPr>
            <a:xfrm rot="5400000">
              <a:off x="7022078" y="1908611"/>
              <a:ext cx="1591155" cy="1384305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18" name="그룹 32"/>
            <p:cNvGrpSpPr/>
            <p:nvPr/>
          </p:nvGrpSpPr>
          <p:grpSpPr>
            <a:xfrm>
              <a:off x="5630453" y="1805186"/>
              <a:ext cx="1384305" cy="1591155"/>
              <a:chOff x="1658438" y="2434"/>
              <a:chExt cx="1384305" cy="1591155"/>
            </a:xfrm>
          </p:grpSpPr>
          <p:sp>
            <p:nvSpPr>
              <p:cNvPr id="31" name="육각형 30"/>
              <p:cNvSpPr/>
              <p:nvPr/>
            </p:nvSpPr>
            <p:spPr>
              <a:xfrm rot="5400000">
                <a:off x="1555013" y="105859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2" name="육각형 6"/>
              <p:cNvSpPr/>
              <p:nvPr/>
            </p:nvSpPr>
            <p:spPr>
              <a:xfrm>
                <a:off x="1874159" y="250389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19" name="그룹 33"/>
            <p:cNvGrpSpPr/>
            <p:nvPr/>
          </p:nvGrpSpPr>
          <p:grpSpPr>
            <a:xfrm>
              <a:off x="6375114" y="3155759"/>
              <a:ext cx="1384305" cy="1591155"/>
              <a:chOff x="2403099" y="1353007"/>
              <a:chExt cx="1384305" cy="1591155"/>
            </a:xfrm>
          </p:grpSpPr>
          <p:sp>
            <p:nvSpPr>
              <p:cNvPr id="29" name="육각형 28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20" name="그룹 34"/>
            <p:cNvGrpSpPr/>
            <p:nvPr/>
          </p:nvGrpSpPr>
          <p:grpSpPr>
            <a:xfrm>
              <a:off x="7870164" y="3155759"/>
              <a:ext cx="1384305" cy="1591155"/>
              <a:chOff x="3898149" y="1353007"/>
              <a:chExt cx="1384305" cy="1591155"/>
            </a:xfrm>
          </p:grpSpPr>
          <p:sp>
            <p:nvSpPr>
              <p:cNvPr id="27" name="육각형 26"/>
              <p:cNvSpPr/>
              <p:nvPr/>
            </p:nvSpPr>
            <p:spPr>
              <a:xfrm rot="5400000">
                <a:off x="379472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" name="육각형 10"/>
              <p:cNvSpPr/>
              <p:nvPr/>
            </p:nvSpPr>
            <p:spPr>
              <a:xfrm>
                <a:off x="411387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21" name="그룹 35"/>
            <p:cNvGrpSpPr/>
            <p:nvPr/>
          </p:nvGrpSpPr>
          <p:grpSpPr>
            <a:xfrm>
              <a:off x="7125503" y="4506332"/>
              <a:ext cx="1384305" cy="1591155"/>
              <a:chOff x="3153488" y="2703580"/>
              <a:chExt cx="1384305" cy="1591155"/>
            </a:xfrm>
          </p:grpSpPr>
          <p:sp>
            <p:nvSpPr>
              <p:cNvPr id="25" name="육각형 24"/>
              <p:cNvSpPr/>
              <p:nvPr/>
            </p:nvSpPr>
            <p:spPr>
              <a:xfrm rot="5400000">
                <a:off x="305006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6" name="육각형 12"/>
              <p:cNvSpPr/>
              <p:nvPr/>
            </p:nvSpPr>
            <p:spPr>
              <a:xfrm>
                <a:off x="336920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22" name="그룹 36"/>
            <p:cNvGrpSpPr/>
            <p:nvPr/>
          </p:nvGrpSpPr>
          <p:grpSpPr>
            <a:xfrm>
              <a:off x="5630453" y="4506332"/>
              <a:ext cx="1384305" cy="1591155"/>
              <a:chOff x="1658438" y="2703580"/>
              <a:chExt cx="1384305" cy="1591155"/>
            </a:xfrm>
          </p:grpSpPr>
          <p:sp>
            <p:nvSpPr>
              <p:cNvPr id="23" name="육각형 22"/>
              <p:cNvSpPr/>
              <p:nvPr/>
            </p:nvSpPr>
            <p:spPr>
              <a:xfrm rot="5400000">
                <a:off x="155501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육각형 14"/>
              <p:cNvSpPr/>
              <p:nvPr/>
            </p:nvSpPr>
            <p:spPr>
              <a:xfrm>
                <a:off x="187415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</p:grpSp>
      <p:sp>
        <p:nvSpPr>
          <p:cNvPr id="33" name="TextBox 32"/>
          <p:cNvSpPr txBox="1"/>
          <p:nvPr/>
        </p:nvSpPr>
        <p:spPr>
          <a:xfrm>
            <a:off x="477293" y="222439"/>
            <a:ext cx="17091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spc="-150" dirty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PORTFOLIO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자유형 31"/>
          <p:cNvSpPr/>
          <p:nvPr/>
        </p:nvSpPr>
        <p:spPr>
          <a:xfrm rot="16200000">
            <a:off x="2137148" y="-21263"/>
            <a:ext cx="4922877" cy="8580471"/>
          </a:xfrm>
          <a:custGeom>
            <a:avLst/>
            <a:gdLst>
              <a:gd name="connsiteX0" fmla="*/ 0 w 1819993"/>
              <a:gd name="connsiteY0" fmla="*/ 91000 h 2183992"/>
              <a:gd name="connsiteX1" fmla="*/ 91000 w 1819993"/>
              <a:gd name="connsiteY1" fmla="*/ 0 h 2183992"/>
              <a:gd name="connsiteX2" fmla="*/ 1728993 w 1819993"/>
              <a:gd name="connsiteY2" fmla="*/ 0 h 2183992"/>
              <a:gd name="connsiteX3" fmla="*/ 1819993 w 1819993"/>
              <a:gd name="connsiteY3" fmla="*/ 91000 h 2183992"/>
              <a:gd name="connsiteX4" fmla="*/ 1819993 w 1819993"/>
              <a:gd name="connsiteY4" fmla="*/ 2092992 h 2183992"/>
              <a:gd name="connsiteX5" fmla="*/ 1728993 w 1819993"/>
              <a:gd name="connsiteY5" fmla="*/ 2183992 h 2183992"/>
              <a:gd name="connsiteX6" fmla="*/ 91000 w 1819993"/>
              <a:gd name="connsiteY6" fmla="*/ 2183992 h 2183992"/>
              <a:gd name="connsiteX7" fmla="*/ 0 w 1819993"/>
              <a:gd name="connsiteY7" fmla="*/ 2092992 h 2183992"/>
              <a:gd name="connsiteX8" fmla="*/ 0 w 1819993"/>
              <a:gd name="connsiteY8" fmla="*/ 91000 h 21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9993" h="2183992">
                <a:moveTo>
                  <a:pt x="1744159" y="1"/>
                </a:moveTo>
                <a:cubicBezTo>
                  <a:pt x="1786041" y="1"/>
                  <a:pt x="1819993" y="48891"/>
                  <a:pt x="1819993" y="109201"/>
                </a:cubicBezTo>
                <a:lnTo>
                  <a:pt x="1819993" y="2074791"/>
                </a:lnTo>
                <a:cubicBezTo>
                  <a:pt x="1819993" y="2135101"/>
                  <a:pt x="1786041" y="2183991"/>
                  <a:pt x="1744159" y="2183991"/>
                </a:cubicBezTo>
                <a:lnTo>
                  <a:pt x="75834" y="2183991"/>
                </a:lnTo>
                <a:cubicBezTo>
                  <a:pt x="33952" y="2183991"/>
                  <a:pt x="0" y="2135101"/>
                  <a:pt x="0" y="2074791"/>
                </a:cubicBezTo>
                <a:lnTo>
                  <a:pt x="0" y="109201"/>
                </a:lnTo>
                <a:cubicBezTo>
                  <a:pt x="0" y="48891"/>
                  <a:pt x="33952" y="1"/>
                  <a:pt x="75834" y="1"/>
                </a:cubicBezTo>
                <a:lnTo>
                  <a:pt x="1744159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3118" tIns="58295" rIns="75566" bIns="1455993" numCol="1" spcCol="1270" anchor="t" anchorCtr="0">
            <a:noAutofit/>
          </a:bodyPr>
          <a:lstStyle/>
          <a:p>
            <a:pPr lvl="0" algn="r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700" kern="120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548325" y="701640"/>
            <a:ext cx="401743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71450" indent="-171450" eaLnBrk="1" hangingPunct="1">
              <a:lnSpc>
                <a:spcPct val="17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마석</a:t>
            </a:r>
            <a:r>
              <a:rPr lang="en-US" altLang="ko-K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타운하우스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525796" y="410017"/>
            <a:ext cx="2340636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HY헤드라인M" pitchFamily="18" charset="-127"/>
              </a:rPr>
              <a:t> ‘</a:t>
            </a: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2016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 주요실적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5605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7717" y="1492251"/>
            <a:ext cx="2080948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8412" y="1485901"/>
            <a:ext cx="2084388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그림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340" y="4987926"/>
            <a:ext cx="2920206" cy="151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그림 7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49651" y="4987926"/>
            <a:ext cx="2920206" cy="151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그림 8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2407" y="4976814"/>
            <a:ext cx="2940844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0" name="그림 9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339" y="1476375"/>
            <a:ext cx="208954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1" name="그림 10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20190" y="1952626"/>
            <a:ext cx="1793743" cy="294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6"/>
          <p:cNvGrpSpPr/>
          <p:nvPr/>
        </p:nvGrpSpPr>
        <p:grpSpPr>
          <a:xfrm>
            <a:off x="8299407" y="175118"/>
            <a:ext cx="1360224" cy="1592557"/>
            <a:chOff x="5630453" y="1805186"/>
            <a:chExt cx="3624016" cy="4292301"/>
          </a:xfrm>
        </p:grpSpPr>
        <p:sp>
          <p:nvSpPr>
            <p:cNvPr id="15" name="육각형 14"/>
            <p:cNvSpPr/>
            <p:nvPr/>
          </p:nvSpPr>
          <p:spPr>
            <a:xfrm rot="5400000">
              <a:off x="7022078" y="1908611"/>
              <a:ext cx="1591155" cy="1384305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16" name="그룹 32"/>
            <p:cNvGrpSpPr/>
            <p:nvPr/>
          </p:nvGrpSpPr>
          <p:grpSpPr>
            <a:xfrm>
              <a:off x="5630453" y="1805186"/>
              <a:ext cx="1384305" cy="1591155"/>
              <a:chOff x="1658438" y="2434"/>
              <a:chExt cx="1384305" cy="1591155"/>
            </a:xfrm>
          </p:grpSpPr>
          <p:sp>
            <p:nvSpPr>
              <p:cNvPr id="29" name="육각형 28"/>
              <p:cNvSpPr/>
              <p:nvPr/>
            </p:nvSpPr>
            <p:spPr>
              <a:xfrm rot="5400000">
                <a:off x="1555013" y="105859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육각형 6"/>
              <p:cNvSpPr/>
              <p:nvPr/>
            </p:nvSpPr>
            <p:spPr>
              <a:xfrm>
                <a:off x="1874159" y="250389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17" name="그룹 33"/>
            <p:cNvGrpSpPr/>
            <p:nvPr/>
          </p:nvGrpSpPr>
          <p:grpSpPr>
            <a:xfrm>
              <a:off x="6375114" y="3155759"/>
              <a:ext cx="1384305" cy="1591155"/>
              <a:chOff x="2403099" y="1353007"/>
              <a:chExt cx="1384305" cy="1591155"/>
            </a:xfrm>
          </p:grpSpPr>
          <p:sp>
            <p:nvSpPr>
              <p:cNvPr id="27" name="육각형 26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18" name="그룹 34"/>
            <p:cNvGrpSpPr/>
            <p:nvPr/>
          </p:nvGrpSpPr>
          <p:grpSpPr>
            <a:xfrm>
              <a:off x="7870164" y="3155759"/>
              <a:ext cx="1384305" cy="1591155"/>
              <a:chOff x="3898149" y="1353007"/>
              <a:chExt cx="1384305" cy="1591155"/>
            </a:xfrm>
          </p:grpSpPr>
          <p:sp>
            <p:nvSpPr>
              <p:cNvPr id="25" name="육각형 24"/>
              <p:cNvSpPr/>
              <p:nvPr/>
            </p:nvSpPr>
            <p:spPr>
              <a:xfrm rot="5400000">
                <a:off x="379472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6" name="육각형 10"/>
              <p:cNvSpPr/>
              <p:nvPr/>
            </p:nvSpPr>
            <p:spPr>
              <a:xfrm>
                <a:off x="411387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19" name="그룹 35"/>
            <p:cNvGrpSpPr/>
            <p:nvPr/>
          </p:nvGrpSpPr>
          <p:grpSpPr>
            <a:xfrm>
              <a:off x="7125503" y="4506332"/>
              <a:ext cx="1384305" cy="1591155"/>
              <a:chOff x="3153488" y="2703580"/>
              <a:chExt cx="1384305" cy="1591155"/>
            </a:xfrm>
          </p:grpSpPr>
          <p:sp>
            <p:nvSpPr>
              <p:cNvPr id="23" name="육각형 22"/>
              <p:cNvSpPr/>
              <p:nvPr/>
            </p:nvSpPr>
            <p:spPr>
              <a:xfrm rot="5400000">
                <a:off x="305006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육각형 12"/>
              <p:cNvSpPr/>
              <p:nvPr/>
            </p:nvSpPr>
            <p:spPr>
              <a:xfrm>
                <a:off x="336920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20" name="그룹 36"/>
            <p:cNvGrpSpPr/>
            <p:nvPr/>
          </p:nvGrpSpPr>
          <p:grpSpPr>
            <a:xfrm>
              <a:off x="5630453" y="4506332"/>
              <a:ext cx="1384305" cy="1591155"/>
              <a:chOff x="1658438" y="2703580"/>
              <a:chExt cx="1384305" cy="1591155"/>
            </a:xfrm>
          </p:grpSpPr>
          <p:sp>
            <p:nvSpPr>
              <p:cNvPr id="21" name="육각형 20"/>
              <p:cNvSpPr/>
              <p:nvPr/>
            </p:nvSpPr>
            <p:spPr>
              <a:xfrm rot="5400000">
                <a:off x="155501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육각형 14"/>
              <p:cNvSpPr/>
              <p:nvPr/>
            </p:nvSpPr>
            <p:spPr>
              <a:xfrm>
                <a:off x="187415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</p:grpSp>
      <p:sp>
        <p:nvSpPr>
          <p:cNvPr id="31" name="TextBox 30"/>
          <p:cNvSpPr txBox="1"/>
          <p:nvPr/>
        </p:nvSpPr>
        <p:spPr>
          <a:xfrm>
            <a:off x="477293" y="222439"/>
            <a:ext cx="17091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spc="-150" dirty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PORTFOLIO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77293" y="222439"/>
            <a:ext cx="17091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spc="-150" dirty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PORTFOLIO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8" name="Picture 2" descr="Y:\2016\사진자료\카달로그자료\라테라부산\KakaoTalk_20170427_1645534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05149" y="4752975"/>
            <a:ext cx="1578769" cy="2105025"/>
          </a:xfrm>
          <a:prstGeom prst="rect">
            <a:avLst/>
          </a:prstGeom>
          <a:noFill/>
        </p:spPr>
      </p:pic>
      <p:pic>
        <p:nvPicPr>
          <p:cNvPr id="29" name="Picture 3" descr="Y:\2016\사진자료\카달로그자료\라테라부산\KakaoTalk_20170427_1645542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85850"/>
            <a:ext cx="4673599" cy="3505200"/>
          </a:xfrm>
          <a:prstGeom prst="rect">
            <a:avLst/>
          </a:prstGeom>
          <a:noFill/>
        </p:spPr>
      </p:pic>
      <p:pic>
        <p:nvPicPr>
          <p:cNvPr id="30" name="Picture 4" descr="Y:\2016\사진자료\카달로그자료\라테라부산\KakaoTalk_20170427_1645549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75203" y="3009900"/>
            <a:ext cx="5130797" cy="3848100"/>
          </a:xfrm>
          <a:prstGeom prst="rect">
            <a:avLst/>
          </a:prstGeom>
          <a:noFill/>
        </p:spPr>
      </p:pic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4994990" y="1697334"/>
            <a:ext cx="401743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라테라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부산 전시장</a:t>
            </a: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쇼룸</a:t>
            </a: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5067509" y="1292779"/>
            <a:ext cx="2340637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2017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 주요실적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8702730" y="38100"/>
            <a:ext cx="317445" cy="432434"/>
            <a:chOff x="8578905" y="175117"/>
            <a:chExt cx="801229" cy="1091460"/>
          </a:xfrm>
        </p:grpSpPr>
        <p:sp>
          <p:nvSpPr>
            <p:cNvPr id="34" name="육각형 33"/>
            <p:cNvSpPr/>
            <p:nvPr/>
          </p:nvSpPr>
          <p:spPr>
            <a:xfrm rot="5400000">
              <a:off x="8825163" y="210508"/>
              <a:ext cx="590361" cy="5195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5" name="그룹 33"/>
            <p:cNvGrpSpPr/>
            <p:nvPr/>
          </p:nvGrpSpPr>
          <p:grpSpPr>
            <a:xfrm>
              <a:off x="8578905" y="676216"/>
              <a:ext cx="519580" cy="590361"/>
              <a:chOff x="2403099" y="1353007"/>
              <a:chExt cx="1384305" cy="1591155"/>
            </a:xfrm>
          </p:grpSpPr>
          <p:sp>
            <p:nvSpPr>
              <p:cNvPr id="36" name="육각형 35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8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</p:grpSp>
      <p:sp>
        <p:nvSpPr>
          <p:cNvPr id="39" name="직사각형 38"/>
          <p:cNvSpPr/>
          <p:nvPr/>
        </p:nvSpPr>
        <p:spPr>
          <a:xfrm>
            <a:off x="8990424" y="110609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2017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자유형 35"/>
          <p:cNvSpPr/>
          <p:nvPr/>
        </p:nvSpPr>
        <p:spPr>
          <a:xfrm rot="16200000">
            <a:off x="1422325" y="1392418"/>
            <a:ext cx="3700135" cy="4476310"/>
          </a:xfrm>
          <a:custGeom>
            <a:avLst/>
            <a:gdLst>
              <a:gd name="connsiteX0" fmla="*/ 0 w 1819993"/>
              <a:gd name="connsiteY0" fmla="*/ 91000 h 2183992"/>
              <a:gd name="connsiteX1" fmla="*/ 91000 w 1819993"/>
              <a:gd name="connsiteY1" fmla="*/ 0 h 2183992"/>
              <a:gd name="connsiteX2" fmla="*/ 1728993 w 1819993"/>
              <a:gd name="connsiteY2" fmla="*/ 0 h 2183992"/>
              <a:gd name="connsiteX3" fmla="*/ 1819993 w 1819993"/>
              <a:gd name="connsiteY3" fmla="*/ 91000 h 2183992"/>
              <a:gd name="connsiteX4" fmla="*/ 1819993 w 1819993"/>
              <a:gd name="connsiteY4" fmla="*/ 2092992 h 2183992"/>
              <a:gd name="connsiteX5" fmla="*/ 1728993 w 1819993"/>
              <a:gd name="connsiteY5" fmla="*/ 2183992 h 2183992"/>
              <a:gd name="connsiteX6" fmla="*/ 91000 w 1819993"/>
              <a:gd name="connsiteY6" fmla="*/ 2183992 h 2183992"/>
              <a:gd name="connsiteX7" fmla="*/ 0 w 1819993"/>
              <a:gd name="connsiteY7" fmla="*/ 2092992 h 2183992"/>
              <a:gd name="connsiteX8" fmla="*/ 0 w 1819993"/>
              <a:gd name="connsiteY8" fmla="*/ 91000 h 21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9993" h="2183992">
                <a:moveTo>
                  <a:pt x="1744159" y="1"/>
                </a:moveTo>
                <a:cubicBezTo>
                  <a:pt x="1786041" y="1"/>
                  <a:pt x="1819993" y="48891"/>
                  <a:pt x="1819993" y="109201"/>
                </a:cubicBezTo>
                <a:lnTo>
                  <a:pt x="1819993" y="2074791"/>
                </a:lnTo>
                <a:cubicBezTo>
                  <a:pt x="1819993" y="2135101"/>
                  <a:pt x="1786041" y="2183991"/>
                  <a:pt x="1744159" y="2183991"/>
                </a:cubicBezTo>
                <a:lnTo>
                  <a:pt x="75834" y="2183991"/>
                </a:lnTo>
                <a:cubicBezTo>
                  <a:pt x="33952" y="2183991"/>
                  <a:pt x="0" y="2135101"/>
                  <a:pt x="0" y="2074791"/>
                </a:cubicBezTo>
                <a:lnTo>
                  <a:pt x="0" y="109201"/>
                </a:lnTo>
                <a:cubicBezTo>
                  <a:pt x="0" y="48891"/>
                  <a:pt x="33952" y="1"/>
                  <a:pt x="75834" y="1"/>
                </a:cubicBezTo>
                <a:lnTo>
                  <a:pt x="1744159" y="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3118" tIns="58295" rIns="75566" bIns="1455993" numCol="1" spcCol="1270" anchor="t" anchorCtr="0">
            <a:noAutofit/>
          </a:bodyPr>
          <a:lstStyle/>
          <a:p>
            <a:pPr lvl="0" algn="r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700" kern="1200"/>
          </a:p>
        </p:txBody>
      </p:sp>
      <p:sp>
        <p:nvSpPr>
          <p:cNvPr id="9" name="직사각형 8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77293" y="222439"/>
            <a:ext cx="17091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spc="-150" dirty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PORTFOLIO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5499815" y="744834"/>
            <a:ext cx="4017433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한남 더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힐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개인세대 가구제작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5429459" y="406954"/>
            <a:ext cx="2340637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2017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 주요실적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3" name="Picture 2" descr="Y:\2016\사진자료\카달로그자료\한남더힐\와인바\KakaoTalk_20170418_104400352.jpg"/>
          <p:cNvPicPr>
            <a:picLocks noChangeAspect="1" noChangeArrowheads="1"/>
          </p:cNvPicPr>
          <p:nvPr/>
        </p:nvPicPr>
        <p:blipFill>
          <a:blip r:embed="rId3"/>
          <a:srcRect l="20313" r="7812"/>
          <a:stretch>
            <a:fillRect/>
          </a:stretch>
        </p:blipFill>
        <p:spPr bwMode="auto">
          <a:xfrm>
            <a:off x="0" y="1095354"/>
            <a:ext cx="5214942" cy="4081230"/>
          </a:xfrm>
          <a:prstGeom prst="rect">
            <a:avLst/>
          </a:prstGeom>
          <a:noFill/>
        </p:spPr>
      </p:pic>
      <p:pic>
        <p:nvPicPr>
          <p:cNvPr id="34" name="Picture 3" descr="Y:\2016\사진자료\카달로그자료\한남더힐\와인바\KakaoTalk_20170418_104400929.jpg"/>
          <p:cNvPicPr>
            <a:picLocks noChangeAspect="1" noChangeArrowheads="1"/>
          </p:cNvPicPr>
          <p:nvPr/>
        </p:nvPicPr>
        <p:blipFill>
          <a:blip r:embed="rId4"/>
          <a:srcRect l="11719" r="7031"/>
          <a:stretch>
            <a:fillRect/>
          </a:stretch>
        </p:blipFill>
        <p:spPr bwMode="auto">
          <a:xfrm>
            <a:off x="6088044" y="4214818"/>
            <a:ext cx="3817956" cy="2643182"/>
          </a:xfrm>
          <a:prstGeom prst="rect">
            <a:avLst/>
          </a:prstGeom>
          <a:noFill/>
        </p:spPr>
      </p:pic>
      <p:pic>
        <p:nvPicPr>
          <p:cNvPr id="35" name="Picture 5" descr="Y:\2016\사진자료\카달로그자료\한남더힐\와인바\KakaoTalk_20170418_104359370.jpg"/>
          <p:cNvPicPr>
            <a:picLocks noChangeAspect="1" noChangeArrowheads="1"/>
          </p:cNvPicPr>
          <p:nvPr/>
        </p:nvPicPr>
        <p:blipFill>
          <a:blip r:embed="rId5"/>
          <a:srcRect l="7534" r="11996"/>
          <a:stretch>
            <a:fillRect/>
          </a:stretch>
        </p:blipFill>
        <p:spPr bwMode="auto">
          <a:xfrm>
            <a:off x="6119819" y="1285853"/>
            <a:ext cx="3786181" cy="2646633"/>
          </a:xfrm>
          <a:prstGeom prst="rect">
            <a:avLst/>
          </a:prstGeom>
          <a:noFill/>
        </p:spPr>
      </p:pic>
      <p:grpSp>
        <p:nvGrpSpPr>
          <p:cNvPr id="37" name="그룹 36"/>
          <p:cNvGrpSpPr/>
          <p:nvPr/>
        </p:nvGrpSpPr>
        <p:grpSpPr>
          <a:xfrm>
            <a:off x="8702730" y="38100"/>
            <a:ext cx="317445" cy="432434"/>
            <a:chOff x="8578905" y="175117"/>
            <a:chExt cx="801229" cy="1091460"/>
          </a:xfrm>
        </p:grpSpPr>
        <p:sp>
          <p:nvSpPr>
            <p:cNvPr id="38" name="육각형 37"/>
            <p:cNvSpPr/>
            <p:nvPr/>
          </p:nvSpPr>
          <p:spPr>
            <a:xfrm rot="5400000">
              <a:off x="8825163" y="210508"/>
              <a:ext cx="590361" cy="5195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9" name="그룹 33"/>
            <p:cNvGrpSpPr/>
            <p:nvPr/>
          </p:nvGrpSpPr>
          <p:grpSpPr>
            <a:xfrm>
              <a:off x="8578905" y="676216"/>
              <a:ext cx="519580" cy="590361"/>
              <a:chOff x="2403099" y="1353007"/>
              <a:chExt cx="1384305" cy="1591155"/>
            </a:xfrm>
          </p:grpSpPr>
          <p:sp>
            <p:nvSpPr>
              <p:cNvPr id="40" name="육각형 39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</p:grpSp>
      <p:sp>
        <p:nvSpPr>
          <p:cNvPr id="42" name="직사각형 41"/>
          <p:cNvSpPr/>
          <p:nvPr/>
        </p:nvSpPr>
        <p:spPr>
          <a:xfrm>
            <a:off x="8990424" y="110609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2017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모서리가 둥근 직사각형 37"/>
          <p:cNvSpPr/>
          <p:nvPr/>
        </p:nvSpPr>
        <p:spPr>
          <a:xfrm>
            <a:off x="2200275" y="1381125"/>
            <a:ext cx="4495800" cy="13144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77293" y="222439"/>
            <a:ext cx="17091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spc="-150" dirty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PORTFOLIO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2499231" y="1992609"/>
            <a:ext cx="4017433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한남 더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힐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개인세대 주방가구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2476500" y="1654729"/>
            <a:ext cx="2340637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2017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 주요실적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8" name="Picture 2" descr="Y:\2016\사진자료\카달로그자료\#한남더힐\KakaoTalk_Moim_5xuxSL4G0viQ2qRsdLXnk3l4fvjay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00348"/>
            <a:ext cx="6714606" cy="3857652"/>
          </a:xfrm>
          <a:prstGeom prst="rect">
            <a:avLst/>
          </a:prstGeom>
          <a:noFill/>
        </p:spPr>
      </p:pic>
      <p:pic>
        <p:nvPicPr>
          <p:cNvPr id="29" name="Picture 3" descr="Y:\2016\사진자료\카달로그자료\#한남더힐\KakaoTalk_Moim_5xuxSL4G0viQ2qRsdLXnk3l4fvkxNw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16" y="1385873"/>
            <a:ext cx="2285984" cy="3143273"/>
          </a:xfrm>
          <a:prstGeom prst="rect">
            <a:avLst/>
          </a:prstGeom>
          <a:noFill/>
        </p:spPr>
      </p:pic>
      <p:pic>
        <p:nvPicPr>
          <p:cNvPr id="30" name="Picture 4" descr="Y:\2016\사진자료\카달로그자료\#한남더힐\KakaoTalk_Moim_5xuxSL4G0viQ2qRsdLXnk3l4fvrY8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05636" y="4636951"/>
            <a:ext cx="3000364" cy="2221049"/>
          </a:xfrm>
          <a:prstGeom prst="rect">
            <a:avLst/>
          </a:prstGeom>
          <a:noFill/>
        </p:spPr>
      </p:pic>
      <p:grpSp>
        <p:nvGrpSpPr>
          <p:cNvPr id="39" name="그룹 38"/>
          <p:cNvGrpSpPr/>
          <p:nvPr/>
        </p:nvGrpSpPr>
        <p:grpSpPr>
          <a:xfrm>
            <a:off x="8702730" y="38100"/>
            <a:ext cx="317445" cy="432434"/>
            <a:chOff x="8578905" y="175117"/>
            <a:chExt cx="801229" cy="1091460"/>
          </a:xfrm>
        </p:grpSpPr>
        <p:sp>
          <p:nvSpPr>
            <p:cNvPr id="40" name="육각형 39"/>
            <p:cNvSpPr/>
            <p:nvPr/>
          </p:nvSpPr>
          <p:spPr>
            <a:xfrm rot="5400000">
              <a:off x="8825163" y="210508"/>
              <a:ext cx="590361" cy="5195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41" name="그룹 33"/>
            <p:cNvGrpSpPr/>
            <p:nvPr/>
          </p:nvGrpSpPr>
          <p:grpSpPr>
            <a:xfrm>
              <a:off x="8578905" y="676216"/>
              <a:ext cx="519580" cy="590361"/>
              <a:chOff x="2403099" y="1353007"/>
              <a:chExt cx="1384305" cy="1591155"/>
            </a:xfrm>
          </p:grpSpPr>
          <p:sp>
            <p:nvSpPr>
              <p:cNvPr id="42" name="육각형 41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</p:grpSp>
      <p:sp>
        <p:nvSpPr>
          <p:cNvPr id="44" name="직사각형 43"/>
          <p:cNvSpPr/>
          <p:nvPr/>
        </p:nvSpPr>
        <p:spPr>
          <a:xfrm>
            <a:off x="8990424" y="110609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2017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모서리가 둥근 직사각형 37"/>
          <p:cNvSpPr/>
          <p:nvPr/>
        </p:nvSpPr>
        <p:spPr>
          <a:xfrm>
            <a:off x="0" y="1219200"/>
            <a:ext cx="4495800" cy="13144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77293" y="222439"/>
            <a:ext cx="17091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spc="-150" dirty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PORTFOLIO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298956" y="2002134"/>
            <a:ext cx="401743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성북동 타운 하우스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276225" y="1664254"/>
            <a:ext cx="2340637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2017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 주요실적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8702730" y="38100"/>
            <a:ext cx="317445" cy="432434"/>
            <a:chOff x="8578905" y="175117"/>
            <a:chExt cx="801229" cy="1091460"/>
          </a:xfrm>
        </p:grpSpPr>
        <p:sp>
          <p:nvSpPr>
            <p:cNvPr id="39" name="육각형 38"/>
            <p:cNvSpPr/>
            <p:nvPr/>
          </p:nvSpPr>
          <p:spPr>
            <a:xfrm rot="5400000">
              <a:off x="8825163" y="210508"/>
              <a:ext cx="590361" cy="5195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40" name="그룹 33"/>
            <p:cNvGrpSpPr/>
            <p:nvPr/>
          </p:nvGrpSpPr>
          <p:grpSpPr>
            <a:xfrm>
              <a:off x="8578905" y="676216"/>
              <a:ext cx="519580" cy="590361"/>
              <a:chOff x="2403099" y="1353007"/>
              <a:chExt cx="1384305" cy="1591155"/>
            </a:xfrm>
          </p:grpSpPr>
          <p:sp>
            <p:nvSpPr>
              <p:cNvPr id="41" name="육각형 40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2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</p:grpSp>
      <p:sp>
        <p:nvSpPr>
          <p:cNvPr id="43" name="직사각형 42"/>
          <p:cNvSpPr/>
          <p:nvPr/>
        </p:nvSpPr>
        <p:spPr>
          <a:xfrm>
            <a:off x="8990424" y="110609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2017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43" y="3091775"/>
            <a:ext cx="4924638" cy="328822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531" y="471693"/>
            <a:ext cx="3134160" cy="217928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275" y="3091775"/>
            <a:ext cx="2282672" cy="295780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10089" y="2791797"/>
            <a:ext cx="1985282" cy="2533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자유형 21"/>
          <p:cNvSpPr/>
          <p:nvPr/>
        </p:nvSpPr>
        <p:spPr>
          <a:xfrm rot="16200000">
            <a:off x="1024577" y="1679583"/>
            <a:ext cx="3806458" cy="4740625"/>
          </a:xfrm>
          <a:custGeom>
            <a:avLst/>
            <a:gdLst>
              <a:gd name="connsiteX0" fmla="*/ 0 w 1819993"/>
              <a:gd name="connsiteY0" fmla="*/ 91000 h 2183992"/>
              <a:gd name="connsiteX1" fmla="*/ 91000 w 1819993"/>
              <a:gd name="connsiteY1" fmla="*/ 0 h 2183992"/>
              <a:gd name="connsiteX2" fmla="*/ 1728993 w 1819993"/>
              <a:gd name="connsiteY2" fmla="*/ 0 h 2183992"/>
              <a:gd name="connsiteX3" fmla="*/ 1819993 w 1819993"/>
              <a:gd name="connsiteY3" fmla="*/ 91000 h 2183992"/>
              <a:gd name="connsiteX4" fmla="*/ 1819993 w 1819993"/>
              <a:gd name="connsiteY4" fmla="*/ 2092992 h 2183992"/>
              <a:gd name="connsiteX5" fmla="*/ 1728993 w 1819993"/>
              <a:gd name="connsiteY5" fmla="*/ 2183992 h 2183992"/>
              <a:gd name="connsiteX6" fmla="*/ 91000 w 1819993"/>
              <a:gd name="connsiteY6" fmla="*/ 2183992 h 2183992"/>
              <a:gd name="connsiteX7" fmla="*/ 0 w 1819993"/>
              <a:gd name="connsiteY7" fmla="*/ 2092992 h 2183992"/>
              <a:gd name="connsiteX8" fmla="*/ 0 w 1819993"/>
              <a:gd name="connsiteY8" fmla="*/ 91000 h 21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9993" h="2183992">
                <a:moveTo>
                  <a:pt x="1744159" y="1"/>
                </a:moveTo>
                <a:cubicBezTo>
                  <a:pt x="1786041" y="1"/>
                  <a:pt x="1819993" y="48891"/>
                  <a:pt x="1819993" y="109201"/>
                </a:cubicBezTo>
                <a:lnTo>
                  <a:pt x="1819993" y="2074791"/>
                </a:lnTo>
                <a:cubicBezTo>
                  <a:pt x="1819993" y="2135101"/>
                  <a:pt x="1786041" y="2183991"/>
                  <a:pt x="1744159" y="2183991"/>
                </a:cubicBezTo>
                <a:lnTo>
                  <a:pt x="75834" y="2183991"/>
                </a:lnTo>
                <a:cubicBezTo>
                  <a:pt x="33952" y="2183991"/>
                  <a:pt x="0" y="2135101"/>
                  <a:pt x="0" y="2074791"/>
                </a:cubicBezTo>
                <a:lnTo>
                  <a:pt x="0" y="109201"/>
                </a:lnTo>
                <a:cubicBezTo>
                  <a:pt x="0" y="48891"/>
                  <a:pt x="33952" y="1"/>
                  <a:pt x="75834" y="1"/>
                </a:cubicBezTo>
                <a:lnTo>
                  <a:pt x="174415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3118" tIns="58295" rIns="75566" bIns="1455993" numCol="1" spcCol="1270" anchor="t" anchorCtr="0">
            <a:noAutofit/>
          </a:bodyPr>
          <a:lstStyle/>
          <a:p>
            <a:pPr lvl="0" algn="r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700" kern="1200"/>
          </a:p>
        </p:txBody>
      </p:sp>
      <p:sp>
        <p:nvSpPr>
          <p:cNvPr id="9" name="직사각형 8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77293" y="222439"/>
            <a:ext cx="17091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spc="-150" dirty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PORTFOLIO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6242556" y="1344909"/>
            <a:ext cx="401743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서초동 개인주택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6219825" y="1007029"/>
            <a:ext cx="2340637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2018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 주요실적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그룹 36"/>
          <p:cNvGrpSpPr/>
          <p:nvPr/>
        </p:nvGrpSpPr>
        <p:grpSpPr>
          <a:xfrm>
            <a:off x="8702730" y="38100"/>
            <a:ext cx="317445" cy="432434"/>
            <a:chOff x="8578905" y="175117"/>
            <a:chExt cx="801229" cy="1091460"/>
          </a:xfrm>
        </p:grpSpPr>
        <p:sp>
          <p:nvSpPr>
            <p:cNvPr id="39" name="육각형 38"/>
            <p:cNvSpPr/>
            <p:nvPr/>
          </p:nvSpPr>
          <p:spPr>
            <a:xfrm rot="5400000">
              <a:off x="8825163" y="210508"/>
              <a:ext cx="590361" cy="5195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" name="그룹 33"/>
            <p:cNvGrpSpPr/>
            <p:nvPr/>
          </p:nvGrpSpPr>
          <p:grpSpPr>
            <a:xfrm>
              <a:off x="8578905" y="676216"/>
              <a:ext cx="519580" cy="590361"/>
              <a:chOff x="2403099" y="1353007"/>
              <a:chExt cx="1384305" cy="1591155"/>
            </a:xfrm>
          </p:grpSpPr>
          <p:sp>
            <p:nvSpPr>
              <p:cNvPr id="41" name="육각형 40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2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</p:grpSp>
      <p:sp>
        <p:nvSpPr>
          <p:cNvPr id="43" name="직사각형 42"/>
          <p:cNvSpPr/>
          <p:nvPr/>
        </p:nvSpPr>
        <p:spPr>
          <a:xfrm>
            <a:off x="8990424" y="110609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2018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237" y="1956901"/>
            <a:ext cx="2659225" cy="354563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93" y="1182461"/>
            <a:ext cx="2055078" cy="307836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806" y="2982168"/>
            <a:ext cx="2582636" cy="34435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모서리가 둥근 직사각형 37"/>
          <p:cNvSpPr/>
          <p:nvPr/>
        </p:nvSpPr>
        <p:spPr>
          <a:xfrm rot="2700000">
            <a:off x="940045" y="755037"/>
            <a:ext cx="1497445" cy="15163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77293" y="222439"/>
            <a:ext cx="17091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spc="-150" dirty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PORTFOLIO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860932" y="1583034"/>
            <a:ext cx="2039310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평창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휘닉스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파크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그린동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933451" y="1057275"/>
            <a:ext cx="1562100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2018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 주요실적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그룹 36"/>
          <p:cNvGrpSpPr/>
          <p:nvPr/>
        </p:nvGrpSpPr>
        <p:grpSpPr>
          <a:xfrm>
            <a:off x="8702730" y="38100"/>
            <a:ext cx="317445" cy="432434"/>
            <a:chOff x="8578905" y="175117"/>
            <a:chExt cx="801229" cy="1091460"/>
          </a:xfrm>
        </p:grpSpPr>
        <p:sp>
          <p:nvSpPr>
            <p:cNvPr id="39" name="육각형 38"/>
            <p:cNvSpPr/>
            <p:nvPr/>
          </p:nvSpPr>
          <p:spPr>
            <a:xfrm rot="5400000">
              <a:off x="8825163" y="210508"/>
              <a:ext cx="590361" cy="5195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" name="그룹 33"/>
            <p:cNvGrpSpPr/>
            <p:nvPr/>
          </p:nvGrpSpPr>
          <p:grpSpPr>
            <a:xfrm>
              <a:off x="8578905" y="676216"/>
              <a:ext cx="519580" cy="590361"/>
              <a:chOff x="2403099" y="1353007"/>
              <a:chExt cx="1384305" cy="1591155"/>
            </a:xfrm>
          </p:grpSpPr>
          <p:sp>
            <p:nvSpPr>
              <p:cNvPr id="41" name="육각형 40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2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</p:grpSp>
      <p:sp>
        <p:nvSpPr>
          <p:cNvPr id="43" name="직사각형 42"/>
          <p:cNvSpPr/>
          <p:nvPr/>
        </p:nvSpPr>
        <p:spPr>
          <a:xfrm>
            <a:off x="8990424" y="110609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2018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32" y="1989300"/>
            <a:ext cx="3347174" cy="446289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712" y="809364"/>
            <a:ext cx="3503795" cy="46717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4" name="Picture 18" descr="Y:\업무\1- 월드, 몬도까사 자료\사진\KakaoTalk_20170905_1113340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9850" y="2876549"/>
            <a:ext cx="2572714" cy="3648075"/>
          </a:xfrm>
          <a:prstGeom prst="rect">
            <a:avLst/>
          </a:prstGeom>
          <a:noFill/>
        </p:spPr>
      </p:pic>
      <p:pic>
        <p:nvPicPr>
          <p:cNvPr id="4110" name="Picture 14" descr="Y:\업무\1- 월드, 몬도까사 자료\사진\KakaoTalk_20170905_1113319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7500"/>
            <a:ext cx="2572545" cy="3667125"/>
          </a:xfrm>
          <a:prstGeom prst="rect">
            <a:avLst/>
          </a:prstGeom>
          <a:noFill/>
        </p:spPr>
      </p:pic>
      <p:sp>
        <p:nvSpPr>
          <p:cNvPr id="38" name="모서리가 둥근 직사각형 37"/>
          <p:cNvSpPr/>
          <p:nvPr/>
        </p:nvSpPr>
        <p:spPr>
          <a:xfrm>
            <a:off x="257175" y="1114425"/>
            <a:ext cx="3752850" cy="13144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77293" y="222439"/>
            <a:ext cx="17091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spc="-150" dirty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PORTFOLIO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508506" y="1792584"/>
            <a:ext cx="401743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부천 </a:t>
            </a:r>
            <a:r>
              <a:rPr lang="ko-KR" alt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혼다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매장 공사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609600" y="1397554"/>
            <a:ext cx="2340637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2018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 주요실적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그룹 36"/>
          <p:cNvGrpSpPr/>
          <p:nvPr/>
        </p:nvGrpSpPr>
        <p:grpSpPr>
          <a:xfrm>
            <a:off x="8702730" y="38100"/>
            <a:ext cx="317445" cy="432434"/>
            <a:chOff x="8578905" y="175117"/>
            <a:chExt cx="801229" cy="1091460"/>
          </a:xfrm>
        </p:grpSpPr>
        <p:sp>
          <p:nvSpPr>
            <p:cNvPr id="39" name="육각형 38"/>
            <p:cNvSpPr/>
            <p:nvPr/>
          </p:nvSpPr>
          <p:spPr>
            <a:xfrm rot="5400000">
              <a:off x="8825163" y="210508"/>
              <a:ext cx="590361" cy="5195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" name="그룹 33"/>
            <p:cNvGrpSpPr/>
            <p:nvPr/>
          </p:nvGrpSpPr>
          <p:grpSpPr>
            <a:xfrm>
              <a:off x="8578905" y="676216"/>
              <a:ext cx="519580" cy="590361"/>
              <a:chOff x="2403099" y="1353007"/>
              <a:chExt cx="1384305" cy="1591155"/>
            </a:xfrm>
          </p:grpSpPr>
          <p:sp>
            <p:nvSpPr>
              <p:cNvPr id="41" name="육각형 40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2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</p:grpSp>
      <p:sp>
        <p:nvSpPr>
          <p:cNvPr id="43" name="직사각형 42"/>
          <p:cNvSpPr/>
          <p:nvPr/>
        </p:nvSpPr>
        <p:spPr>
          <a:xfrm>
            <a:off x="8990424" y="110609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2018</a:t>
            </a:r>
            <a:endParaRPr lang="ko-KR" altLang="en-US" dirty="0"/>
          </a:p>
        </p:txBody>
      </p:sp>
      <p:pic>
        <p:nvPicPr>
          <p:cNvPr id="4105" name="Picture 9" descr="Y:\업무\1- 월드, 몬도까사 자료\사진\KakaoTalk_20170905_11131309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5334000"/>
            <a:ext cx="762517" cy="1188000"/>
          </a:xfrm>
          <a:prstGeom prst="rect">
            <a:avLst/>
          </a:prstGeom>
          <a:noFill/>
        </p:spPr>
      </p:pic>
      <p:pic>
        <p:nvPicPr>
          <p:cNvPr id="4106" name="Picture 10" descr="Y:\업무\1- 월드, 몬도까사 자료\사진\KakaoTalk_20170905_1113133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40999" y="2867024"/>
            <a:ext cx="1764976" cy="1800000"/>
          </a:xfrm>
          <a:prstGeom prst="rect">
            <a:avLst/>
          </a:prstGeom>
          <a:noFill/>
        </p:spPr>
      </p:pic>
      <p:pic>
        <p:nvPicPr>
          <p:cNvPr id="4107" name="Picture 11" descr="Y:\업무\1- 월드, 몬도까사 자료\사진\KakaoTalk_20170905_11133048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2924" y="142875"/>
            <a:ext cx="2025759" cy="2700000"/>
          </a:xfrm>
          <a:prstGeom prst="rect">
            <a:avLst/>
          </a:prstGeom>
          <a:noFill/>
        </p:spPr>
      </p:pic>
      <p:pic>
        <p:nvPicPr>
          <p:cNvPr id="4108" name="Picture 12" descr="Y:\업무\1- 월드, 몬도까사 자료\사진\KakaoTalk_20170905_11133087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66875" y="5349639"/>
            <a:ext cx="891335" cy="1188000"/>
          </a:xfrm>
          <a:prstGeom prst="rect">
            <a:avLst/>
          </a:prstGeom>
          <a:noFill/>
        </p:spPr>
      </p:pic>
      <p:pic>
        <p:nvPicPr>
          <p:cNvPr id="4109" name="Picture 13" descr="Y:\업무\1- 월드, 몬도까사 자료\사진\KakaoTalk_20170905_11133148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48449" y="123824"/>
            <a:ext cx="1974672" cy="2700000"/>
          </a:xfrm>
          <a:prstGeom prst="rect">
            <a:avLst/>
          </a:prstGeom>
          <a:noFill/>
        </p:spPr>
      </p:pic>
      <p:pic>
        <p:nvPicPr>
          <p:cNvPr id="4111" name="Picture 15" descr="Y:\업무\1- 월드, 몬도까사 자료\사진\KakaoTalk_20170905_11133285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34325" y="4762500"/>
            <a:ext cx="1819149" cy="1800000"/>
          </a:xfrm>
          <a:prstGeom prst="rect">
            <a:avLst/>
          </a:prstGeom>
          <a:noFill/>
        </p:spPr>
      </p:pic>
      <p:pic>
        <p:nvPicPr>
          <p:cNvPr id="4112" name="Picture 16" descr="Y:\업무\1- 월드, 몬도까사 자료\사진\KakaoTalk_20170905_111333671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38749" y="2881424"/>
            <a:ext cx="2554763" cy="3643201"/>
          </a:xfrm>
          <a:prstGeom prst="rect">
            <a:avLst/>
          </a:prstGeom>
          <a:noFill/>
        </p:spPr>
      </p:pic>
      <p:pic>
        <p:nvPicPr>
          <p:cNvPr id="4115" name="Picture 19" descr="Y:\업무\1- 월드, 몬도까사 자료\사진\KakaoTalk_20170905_111334623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953249" y="5387723"/>
            <a:ext cx="845681" cy="1127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모서리가 둥근 직사각형 37"/>
          <p:cNvSpPr/>
          <p:nvPr/>
        </p:nvSpPr>
        <p:spPr>
          <a:xfrm>
            <a:off x="3800475" y="2181225"/>
            <a:ext cx="3219450" cy="10477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923507" y="1001168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068218" y="1108264"/>
            <a:ext cx="17091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spc="-150" dirty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PORTFOLIO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4013706" y="2706984"/>
            <a:ext cx="2091819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면세점</a:t>
            </a: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코엑스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4324350" y="2283379"/>
            <a:ext cx="1600200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2018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 주요실적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그룹 36"/>
          <p:cNvGrpSpPr/>
          <p:nvPr/>
        </p:nvGrpSpPr>
        <p:grpSpPr>
          <a:xfrm>
            <a:off x="4654605" y="352425"/>
            <a:ext cx="317445" cy="432434"/>
            <a:chOff x="8578905" y="175117"/>
            <a:chExt cx="801229" cy="1091460"/>
          </a:xfrm>
        </p:grpSpPr>
        <p:sp>
          <p:nvSpPr>
            <p:cNvPr id="39" name="육각형 38"/>
            <p:cNvSpPr/>
            <p:nvPr/>
          </p:nvSpPr>
          <p:spPr>
            <a:xfrm rot="5400000">
              <a:off x="8825163" y="210508"/>
              <a:ext cx="590361" cy="5195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" name="그룹 33"/>
            <p:cNvGrpSpPr/>
            <p:nvPr/>
          </p:nvGrpSpPr>
          <p:grpSpPr>
            <a:xfrm>
              <a:off x="8578905" y="676216"/>
              <a:ext cx="519580" cy="590361"/>
              <a:chOff x="2403099" y="1353007"/>
              <a:chExt cx="1384305" cy="1591155"/>
            </a:xfrm>
          </p:grpSpPr>
          <p:sp>
            <p:nvSpPr>
              <p:cNvPr id="41" name="육각형 40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2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</p:grpSp>
      <p:sp>
        <p:nvSpPr>
          <p:cNvPr id="43" name="직사각형 42"/>
          <p:cNvSpPr/>
          <p:nvPr/>
        </p:nvSpPr>
        <p:spPr>
          <a:xfrm>
            <a:off x="5047074" y="424934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2018</a:t>
            </a:r>
            <a:endParaRPr lang="ko-KR" altLang="en-US" dirty="0"/>
          </a:p>
        </p:txBody>
      </p:sp>
      <p:cxnSp>
        <p:nvCxnSpPr>
          <p:cNvPr id="34" name="꺾인 연결선 33"/>
          <p:cNvCxnSpPr/>
          <p:nvPr/>
        </p:nvCxnSpPr>
        <p:spPr>
          <a:xfrm flipV="1">
            <a:off x="133350" y="2143126"/>
            <a:ext cx="7029450" cy="7619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35"/>
          <p:cNvCxnSpPr/>
          <p:nvPr/>
        </p:nvCxnSpPr>
        <p:spPr>
          <a:xfrm>
            <a:off x="3790950" y="3362325"/>
            <a:ext cx="6115050" cy="60007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8381" y="1821636"/>
            <a:ext cx="3819331" cy="286449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615" y="4095750"/>
            <a:ext cx="4690533" cy="263842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9925" y="917731"/>
            <a:ext cx="2653233" cy="178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5076825" y="247650"/>
            <a:ext cx="3505200" cy="89535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37332" y="248693"/>
            <a:ext cx="92868" cy="7694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77293" y="222439"/>
            <a:ext cx="17091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spc="-150" dirty="0">
                <a:solidFill>
                  <a:srgbClr val="525252"/>
                </a:solidFill>
                <a:latin typeface="HY헤드라인M" pitchFamily="18" charset="-127"/>
                <a:ea typeface="HY헤드라인M" pitchFamily="18" charset="-127"/>
              </a:rPr>
              <a:t>PORTFOLIO</a:t>
            </a:r>
            <a:endParaRPr lang="ko-KR" altLang="en-US" sz="3000" b="1" spc="-150" dirty="0">
              <a:solidFill>
                <a:srgbClr val="52525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5395040" y="744834"/>
            <a:ext cx="333938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lnSpc>
                <a:spcPct val="170000"/>
              </a:lnSpc>
              <a:defRPr/>
            </a:pPr>
            <a:r>
              <a:rPr lang="en-US" altLang="ko-K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ko-KR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서울대학교 도서관</a:t>
            </a:r>
            <a:endParaRPr lang="en-US" altLang="ko-K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5429459" y="406954"/>
            <a:ext cx="2340637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2018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 주요실적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그룹 36"/>
          <p:cNvGrpSpPr/>
          <p:nvPr/>
        </p:nvGrpSpPr>
        <p:grpSpPr>
          <a:xfrm>
            <a:off x="8702730" y="38100"/>
            <a:ext cx="317445" cy="432434"/>
            <a:chOff x="8578905" y="175117"/>
            <a:chExt cx="801229" cy="1091460"/>
          </a:xfrm>
        </p:grpSpPr>
        <p:sp>
          <p:nvSpPr>
            <p:cNvPr id="38" name="육각형 37"/>
            <p:cNvSpPr/>
            <p:nvPr/>
          </p:nvSpPr>
          <p:spPr>
            <a:xfrm rot="5400000">
              <a:off x="8825163" y="210508"/>
              <a:ext cx="590361" cy="519580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" name="그룹 33"/>
            <p:cNvGrpSpPr/>
            <p:nvPr/>
          </p:nvGrpSpPr>
          <p:grpSpPr>
            <a:xfrm>
              <a:off x="8578905" y="676216"/>
              <a:ext cx="519580" cy="590361"/>
              <a:chOff x="2403099" y="1353007"/>
              <a:chExt cx="1384305" cy="1591155"/>
            </a:xfrm>
          </p:grpSpPr>
          <p:sp>
            <p:nvSpPr>
              <p:cNvPr id="40" name="육각형 39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</p:grpSp>
      <p:sp>
        <p:nvSpPr>
          <p:cNvPr id="42" name="직사각형 41"/>
          <p:cNvSpPr/>
          <p:nvPr/>
        </p:nvSpPr>
        <p:spPr>
          <a:xfrm>
            <a:off x="8990424" y="110609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2018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0200" y="1669207"/>
            <a:ext cx="2855167" cy="285516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330" y="3694921"/>
            <a:ext cx="2939143" cy="293914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808" y="1595961"/>
            <a:ext cx="2965581" cy="409458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173" y="1255003"/>
            <a:ext cx="2102146" cy="21021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1946358"/>
            <a:ext cx="9906000" cy="304091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 rot="10800000">
            <a:off x="7534149" y="2132049"/>
            <a:ext cx="2035154" cy="2383430"/>
            <a:chOff x="5630453" y="1805186"/>
            <a:chExt cx="3624016" cy="4292301"/>
          </a:xfrm>
        </p:grpSpPr>
        <p:sp>
          <p:nvSpPr>
            <p:cNvPr id="24" name="육각형 23"/>
            <p:cNvSpPr/>
            <p:nvPr/>
          </p:nvSpPr>
          <p:spPr>
            <a:xfrm rot="5400000">
              <a:off x="7022078" y="1908611"/>
              <a:ext cx="1591155" cy="1384305"/>
            </a:xfrm>
            <a:prstGeom prst="hexagon">
              <a:avLst>
                <a:gd name="adj" fmla="val 25000"/>
                <a:gd name="vf" fmla="val 115470"/>
              </a:avLst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5" name="그룹 32"/>
            <p:cNvGrpSpPr/>
            <p:nvPr/>
          </p:nvGrpSpPr>
          <p:grpSpPr>
            <a:xfrm>
              <a:off x="5630453" y="1805186"/>
              <a:ext cx="1384305" cy="1591155"/>
              <a:chOff x="1658438" y="2434"/>
              <a:chExt cx="1384305" cy="1591155"/>
            </a:xfrm>
          </p:grpSpPr>
          <p:sp>
            <p:nvSpPr>
              <p:cNvPr id="41" name="육각형 40"/>
              <p:cNvSpPr/>
              <p:nvPr/>
            </p:nvSpPr>
            <p:spPr>
              <a:xfrm rot="5400000">
                <a:off x="1555013" y="105859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2" name="육각형 6"/>
              <p:cNvSpPr/>
              <p:nvPr/>
            </p:nvSpPr>
            <p:spPr>
              <a:xfrm>
                <a:off x="1874159" y="250389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26" name="그룹 33"/>
            <p:cNvGrpSpPr/>
            <p:nvPr/>
          </p:nvGrpSpPr>
          <p:grpSpPr>
            <a:xfrm>
              <a:off x="6375114" y="3155759"/>
              <a:ext cx="1384305" cy="1591155"/>
              <a:chOff x="2403099" y="1353007"/>
              <a:chExt cx="1384305" cy="1591155"/>
            </a:xfrm>
          </p:grpSpPr>
          <p:sp>
            <p:nvSpPr>
              <p:cNvPr id="36" name="육각형 35"/>
              <p:cNvSpPr/>
              <p:nvPr/>
            </p:nvSpPr>
            <p:spPr>
              <a:xfrm rot="5400000">
                <a:off x="229967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8" name="육각형 8"/>
              <p:cNvSpPr/>
              <p:nvPr/>
            </p:nvSpPr>
            <p:spPr>
              <a:xfrm>
                <a:off x="261882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27" name="그룹 34"/>
            <p:cNvGrpSpPr/>
            <p:nvPr/>
          </p:nvGrpSpPr>
          <p:grpSpPr>
            <a:xfrm>
              <a:off x="7870164" y="3155759"/>
              <a:ext cx="1384305" cy="1591155"/>
              <a:chOff x="3898149" y="1353007"/>
              <a:chExt cx="1384305" cy="1591155"/>
            </a:xfrm>
          </p:grpSpPr>
          <p:sp>
            <p:nvSpPr>
              <p:cNvPr id="34" name="육각형 33"/>
              <p:cNvSpPr/>
              <p:nvPr/>
            </p:nvSpPr>
            <p:spPr>
              <a:xfrm rot="5400000">
                <a:off x="3794724" y="1456432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5" name="육각형 10"/>
              <p:cNvSpPr/>
              <p:nvPr/>
            </p:nvSpPr>
            <p:spPr>
              <a:xfrm>
                <a:off x="4113870" y="1600962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  <p:grpSp>
          <p:nvGrpSpPr>
            <p:cNvPr id="28" name="그룹 35"/>
            <p:cNvGrpSpPr/>
            <p:nvPr/>
          </p:nvGrpSpPr>
          <p:grpSpPr>
            <a:xfrm>
              <a:off x="7125503" y="4506332"/>
              <a:ext cx="1384305" cy="1591155"/>
              <a:chOff x="3153488" y="2703580"/>
              <a:chExt cx="1384305" cy="1591155"/>
            </a:xfrm>
          </p:grpSpPr>
          <p:sp>
            <p:nvSpPr>
              <p:cNvPr id="32" name="육각형 31"/>
              <p:cNvSpPr/>
              <p:nvPr/>
            </p:nvSpPr>
            <p:spPr>
              <a:xfrm rot="5400000">
                <a:off x="305006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육각형 12"/>
              <p:cNvSpPr/>
              <p:nvPr/>
            </p:nvSpPr>
            <p:spPr>
              <a:xfrm>
                <a:off x="336920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000" kern="1200" dirty="0"/>
              </a:p>
            </p:txBody>
          </p:sp>
        </p:grpSp>
        <p:grpSp>
          <p:nvGrpSpPr>
            <p:cNvPr id="29" name="그룹 36"/>
            <p:cNvGrpSpPr/>
            <p:nvPr/>
          </p:nvGrpSpPr>
          <p:grpSpPr>
            <a:xfrm>
              <a:off x="5630453" y="4506332"/>
              <a:ext cx="1384305" cy="1591155"/>
              <a:chOff x="1658438" y="2703580"/>
              <a:chExt cx="1384305" cy="1591155"/>
            </a:xfrm>
          </p:grpSpPr>
          <p:sp>
            <p:nvSpPr>
              <p:cNvPr id="30" name="육각형 29"/>
              <p:cNvSpPr/>
              <p:nvPr/>
            </p:nvSpPr>
            <p:spPr>
              <a:xfrm rot="5400000">
                <a:off x="1555013" y="2807005"/>
                <a:ext cx="1591155" cy="138430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육각형 14"/>
              <p:cNvSpPr/>
              <p:nvPr/>
            </p:nvSpPr>
            <p:spPr>
              <a:xfrm>
                <a:off x="1874159" y="2951535"/>
                <a:ext cx="952863" cy="10952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3600" kern="1200"/>
              </a:p>
            </p:txBody>
          </p:sp>
        </p:grpSp>
      </p:grpSp>
      <p:sp>
        <p:nvSpPr>
          <p:cNvPr id="50" name="TextBox 49"/>
          <p:cNvSpPr txBox="1"/>
          <p:nvPr/>
        </p:nvSpPr>
        <p:spPr>
          <a:xfrm>
            <a:off x="317718" y="2934537"/>
            <a:ext cx="42414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THANK YOU</a:t>
            </a:r>
            <a:endParaRPr lang="en-US" altLang="ko-KR" sz="4000" b="1" dirty="0">
              <a:solidFill>
                <a:schemeClr val="bg1"/>
              </a:solidFill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7718" y="4073711"/>
            <a:ext cx="4833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b="1" spc="-150" dirty="0" smtClean="0">
                <a:solidFill>
                  <a:schemeClr val="accent2"/>
                </a:solidFill>
                <a:latin typeface="HY울릉도L" pitchFamily="18" charset="-127"/>
                <a:ea typeface="HY울릉도L" pitchFamily="18" charset="-127"/>
              </a:rPr>
              <a:t>㈜길 상 吉 相</a:t>
            </a:r>
            <a:r>
              <a:rPr lang="ko-KR" altLang="en-US" sz="3000" b="1" spc="-150" dirty="0" smtClean="0">
                <a:solidFill>
                  <a:schemeClr val="accent2"/>
                </a:solidFill>
                <a:latin typeface="나눔바른고딕 Light" pitchFamily="50" charset="-127"/>
                <a:ea typeface="나눔바른고딕 Light" pitchFamily="50" charset="-127"/>
              </a:rPr>
              <a:t> </a:t>
            </a:r>
            <a:r>
              <a:rPr lang="en-US" altLang="ko-KR" sz="3600" b="1" spc="-150" dirty="0" smtClean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 </a:t>
            </a:r>
            <a:r>
              <a:rPr lang="en-US" altLang="ko-KR" b="1" spc="-150" dirty="0" smtClean="0">
                <a:latin typeface="HY중고딕" pitchFamily="18" charset="-127"/>
                <a:ea typeface="HY중고딕" pitchFamily="18" charset="-127"/>
              </a:rPr>
              <a:t>KITCHEN &amp; FURNITURE</a:t>
            </a:r>
            <a:endParaRPr lang="ko-KR" altLang="en-US" b="1" spc="-150" dirty="0"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2235" y="4044124"/>
            <a:ext cx="1183244" cy="70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5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오늘의PPT색상테마064_예쁜마린">
      <a:dk1>
        <a:srgbClr val="3A3838"/>
      </a:dk1>
      <a:lt1>
        <a:srgbClr val="FFFFFF"/>
      </a:lt1>
      <a:dk2>
        <a:srgbClr val="3A3838"/>
      </a:dk2>
      <a:lt2>
        <a:srgbClr val="F2F2F2"/>
      </a:lt2>
      <a:accent1>
        <a:srgbClr val="9FD7BF"/>
      </a:accent1>
      <a:accent2>
        <a:srgbClr val="52B49B"/>
      </a:accent2>
      <a:accent3>
        <a:srgbClr val="43A49D"/>
      </a:accent3>
      <a:accent4>
        <a:srgbClr val="808684"/>
      </a:accent4>
      <a:accent5>
        <a:srgbClr val="94B4B3"/>
      </a:accent5>
      <a:accent6>
        <a:srgbClr val="AEB2B1"/>
      </a:accent6>
      <a:hlink>
        <a:srgbClr val="757070"/>
      </a:hlink>
      <a:folHlink>
        <a:srgbClr val="757070"/>
      </a:folHlink>
    </a:clrScheme>
    <a:fontScheme name="영어한글나눔바른고딕">
      <a:majorFont>
        <a:latin typeface="나눔바른고딕"/>
        <a:ea typeface="나눔바른고딕"/>
        <a:cs typeface=""/>
      </a:majorFont>
      <a:minorFont>
        <a:latin typeface="나눔바른고딕 UltraLight"/>
        <a:ea typeface="나눔바른고딕 UltraLight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2283</TotalTime>
  <Words>868</Words>
  <Application>Microsoft Office PowerPoint</Application>
  <PresentationFormat>A4 용지(210x297mm)</PresentationFormat>
  <Paragraphs>240</Paragraphs>
  <Slides>27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42" baseType="lpstr">
      <vt:lpstr>나눔바른고딕 Light</vt:lpstr>
      <vt:lpstr>돋움체</vt:lpstr>
      <vt:lpstr>굴림</vt:lpstr>
      <vt:lpstr>HY울릉도L</vt:lpstr>
      <vt:lpstr>HY중고딕</vt:lpstr>
      <vt:lpstr>Times New Roman</vt:lpstr>
      <vt:lpstr>맑은 고딕</vt:lpstr>
      <vt:lpstr>Wingdings</vt:lpstr>
      <vt:lpstr>나눔바른고딕</vt:lpstr>
      <vt:lpstr>나눔고딕 ExtraBold</vt:lpstr>
      <vt:lpstr>Arial</vt:lpstr>
      <vt:lpstr>HY그래픽M</vt:lpstr>
      <vt:lpstr>HY헤드라인M</vt:lpstr>
      <vt:lpstr>나눔바른고딕 UltraLight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Saebyeol Yu</dc:creator>
  <cp:lastModifiedBy>Windows 사용자</cp:lastModifiedBy>
  <cp:revision>212</cp:revision>
  <dcterms:created xsi:type="dcterms:W3CDTF">2015-01-21T11:35:38Z</dcterms:created>
  <dcterms:modified xsi:type="dcterms:W3CDTF">2019-06-05T01:20:33Z</dcterms:modified>
</cp:coreProperties>
</file>